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0" r:id="rId2"/>
    <p:sldMasterId id="2147483651" r:id="rId3"/>
  </p:sldMasterIdLst>
  <p:notesMasterIdLst>
    <p:notesMasterId r:id="rId32"/>
  </p:notesMasterIdLst>
  <p:sldIdLst>
    <p:sldId id="259" r:id="rId4"/>
    <p:sldId id="260" r:id="rId5"/>
    <p:sldId id="261" r:id="rId6"/>
    <p:sldId id="262" r:id="rId7"/>
    <p:sldId id="286" r:id="rId8"/>
    <p:sldId id="263" r:id="rId9"/>
    <p:sldId id="264" r:id="rId10"/>
    <p:sldId id="287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3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1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2334CE-29DD-43D4-8FD9-BDD4EF3A4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EAA2DD-905B-405A-954E-90215A049479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Vertical_RGB_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5010150"/>
            <a:ext cx="1673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ogo_2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01015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HFI 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6942" r="5707" b="10796"/>
          <a:stretch>
            <a:fillRect/>
          </a:stretch>
        </p:blipFill>
        <p:spPr bwMode="auto">
          <a:xfrm>
            <a:off x="415925" y="4954588"/>
            <a:ext cx="36480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49275"/>
            <a:ext cx="7772400" cy="2184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76575"/>
            <a:ext cx="6400800" cy="1752600"/>
          </a:xfrm>
        </p:spPr>
        <p:txBody>
          <a:bodyPr/>
          <a:lstStyle>
            <a:lvl1pPr marL="0" indent="0"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/>
            </a:lvl1pPr>
          </a:lstStyle>
          <a:p>
            <a:r>
              <a:rPr lang="en-US"/>
              <a:t>Your Name Here</a:t>
            </a:r>
          </a:p>
          <a:p>
            <a:r>
              <a:rPr lang="en-US"/>
              <a:t>MEASURE Evaluation</a:t>
            </a:r>
          </a:p>
          <a:p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25355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274638"/>
            <a:ext cx="1939925" cy="528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25" y="274638"/>
            <a:ext cx="567055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9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23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25" y="1600200"/>
            <a:ext cx="38052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1563" y="1600200"/>
            <a:ext cx="38052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8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0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40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83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963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7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274638"/>
            <a:ext cx="1939925" cy="528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25" y="274638"/>
            <a:ext cx="567055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5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32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3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857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6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1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3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422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221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39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9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1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25" y="1600200"/>
            <a:ext cx="38052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1563" y="1600200"/>
            <a:ext cx="38052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2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31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3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274638"/>
            <a:ext cx="7762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1600200"/>
            <a:ext cx="7762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270000" y="6477000"/>
            <a:ext cx="756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8" descr="Vertical_RGB_6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829300"/>
            <a:ext cx="1116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logo_200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829300"/>
            <a:ext cx="96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 descr="PHFI Logo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6942" r="5707" b="10796"/>
          <a:stretch>
            <a:fillRect/>
          </a:stretch>
        </p:blipFill>
        <p:spPr bwMode="auto">
          <a:xfrm>
            <a:off x="3849688" y="5778500"/>
            <a:ext cx="25050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3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274638"/>
            <a:ext cx="7762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1600200"/>
            <a:ext cx="7762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1270000" y="6477000"/>
            <a:ext cx="756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4" name="Group 9"/>
          <p:cNvGrpSpPr>
            <a:grpSpLocks/>
          </p:cNvGrpSpPr>
          <p:nvPr userDrawn="1"/>
        </p:nvGrpSpPr>
        <p:grpSpPr bwMode="auto">
          <a:xfrm>
            <a:off x="2032000" y="5778500"/>
            <a:ext cx="5065713" cy="1004888"/>
            <a:chOff x="2425" y="3640"/>
            <a:chExt cx="3191" cy="633"/>
          </a:xfrm>
        </p:grpSpPr>
        <p:pic>
          <p:nvPicPr>
            <p:cNvPr id="2055" name="Picture 8" descr="Vertical_RGB_60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3672"/>
              <a:ext cx="70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9" descr="logo_200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" y="3672"/>
              <a:ext cx="6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PHFI Logo3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5" t="16942" r="5707" b="10796"/>
            <a:stretch>
              <a:fillRect/>
            </a:stretch>
          </p:blipFill>
          <p:spPr bwMode="auto">
            <a:xfrm>
              <a:off x="2425" y="3640"/>
              <a:ext cx="157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M&amp;E Systems Assessment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Applying the M&amp;E System Strengthening Tool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12 Components of an M&amp;E System</a:t>
            </a:r>
            <a:endParaRPr lang="en-US" sz="3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332338" y="1063581"/>
            <a:ext cx="6498018" cy="4912217"/>
            <a:chOff x="1332338" y="1063581"/>
            <a:chExt cx="6498018" cy="4912217"/>
          </a:xfrm>
        </p:grpSpPr>
        <p:pic>
          <p:nvPicPr>
            <p:cNvPr id="6" name="Picture 2" descr="ring1_low_r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2338" y="1072555"/>
              <a:ext cx="6498018" cy="490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ring2_low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6160" y="1614795"/>
              <a:ext cx="4731802" cy="3820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enter_ring_lowr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1294" y="2623646"/>
              <a:ext cx="2494404" cy="176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piece1-fin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1855" y="1063581"/>
              <a:ext cx="3492452" cy="1683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iece2-fin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9132" y="1063581"/>
              <a:ext cx="2714290" cy="1963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piece3-fina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89946" y="1925014"/>
              <a:ext cx="1913281" cy="301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piece4 aug 0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85493" y="4201657"/>
              <a:ext cx="3745177" cy="175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piece5-fina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03677" y="3709410"/>
              <a:ext cx="3009849" cy="2204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piece6 aug 0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60894" y="1740421"/>
              <a:ext cx="2056064" cy="2982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piece8-final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42816" y="1590440"/>
              <a:ext cx="3065534" cy="181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2" descr="piece7-fina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23299" y="2009619"/>
              <a:ext cx="2193134" cy="281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 descr="piece11-fina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63068" y="3770941"/>
              <a:ext cx="3026982" cy="1639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piece11 aug 0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87772" y="3086409"/>
              <a:ext cx="2324494" cy="2038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 descr="piece9 aug 0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24738" y="2048075"/>
              <a:ext cx="1978961" cy="178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 descr="piece12 aug 0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85598" y="2601854"/>
              <a:ext cx="2461565" cy="176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98488" y="1603375"/>
            <a:ext cx="8032750" cy="1470025"/>
          </a:xfrm>
        </p:spPr>
        <p:txBody>
          <a:bodyPr/>
          <a:lstStyle/>
          <a:p>
            <a:r>
              <a:rPr lang="en-US" smtClean="0"/>
              <a:t>M&amp;E Systems Strengthening Tool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187325"/>
            <a:ext cx="8229600" cy="639763"/>
          </a:xfrm>
        </p:spPr>
        <p:txBody>
          <a:bodyPr/>
          <a:lstStyle/>
          <a:p>
            <a:pPr algn="ctr"/>
            <a:r>
              <a:rPr lang="en-US" sz="3000" smtClean="0"/>
              <a:t>The Monitoring &amp; Evaluation Systems Strengthening Tool</a:t>
            </a:r>
            <a:r>
              <a:rPr lang="en-US" sz="3000" baseline="30000" smtClean="0"/>
              <a:t>1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6688" y="5999163"/>
            <a:ext cx="374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u="sng" baseline="30000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en-US" sz="1600" u="sng" dirty="0">
                <a:solidFill>
                  <a:schemeClr val="tx2">
                    <a:lumMod val="10000"/>
                  </a:schemeClr>
                </a:solidFill>
              </a:rPr>
              <a:t>http://www.theglobalfund.org/en/performance/monitoring_evaluation</a:t>
            </a:r>
          </a:p>
        </p:txBody>
      </p:sp>
      <p:grpSp>
        <p:nvGrpSpPr>
          <p:cNvPr id="15364" name="Group 1"/>
          <p:cNvGrpSpPr>
            <a:grpSpLocks/>
          </p:cNvGrpSpPr>
          <p:nvPr/>
        </p:nvGrpSpPr>
        <p:grpSpPr bwMode="auto">
          <a:xfrm>
            <a:off x="1076325" y="1065213"/>
            <a:ext cx="6969125" cy="4732337"/>
            <a:chOff x="609600" y="1143000"/>
            <a:chExt cx="7850188" cy="4986338"/>
          </a:xfrm>
        </p:grpSpPr>
        <p:sp>
          <p:nvSpPr>
            <p:cNvPr id="30726" name="AutoShape 6"/>
            <p:cNvSpPr>
              <a:spLocks noChangeArrowheads="1"/>
            </p:cNvSpPr>
            <p:nvPr/>
          </p:nvSpPr>
          <p:spPr bwMode="auto">
            <a:xfrm>
              <a:off x="686493" y="1143000"/>
              <a:ext cx="7773295" cy="685810"/>
            </a:xfrm>
            <a:prstGeom prst="downArrowCallout">
              <a:avLst>
                <a:gd name="adj1" fmla="val 283391"/>
                <a:gd name="adj2" fmla="val 283391"/>
                <a:gd name="adj3" fmla="val 16667"/>
                <a:gd name="adj4" fmla="val 6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912813">
                <a:lnSpc>
                  <a:spcPct val="6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A new approach to M&amp;E Assessments </a:t>
              </a:r>
            </a:p>
          </p:txBody>
        </p:sp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609600" y="2187575"/>
              <a:ext cx="7696200" cy="795338"/>
              <a:chOff x="592" y="1611"/>
              <a:chExt cx="4848" cy="501"/>
            </a:xfrm>
            <a:solidFill>
              <a:schemeClr val="tx1"/>
            </a:solidFill>
          </p:grpSpPr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592" y="1611"/>
                <a:ext cx="1917" cy="501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defTabSz="9128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89013" indent="-2667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12888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035175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57463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146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718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290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862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Aft>
                    <a:spcPct val="20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GF-centric</a:t>
                </a:r>
              </a:p>
              <a:p>
                <a:pPr algn="ctr">
                  <a:spcAft>
                    <a:spcPct val="20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20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Exclusively </a:t>
                </a:r>
                <a:br>
                  <a:rPr lang="en-US" sz="120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</a:br>
                <a:r>
                  <a:rPr lang="en-US" sz="120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conducted by LFAs</a:t>
                </a:r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3523" y="1611"/>
                <a:ext cx="1917" cy="501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defTabSz="9128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89013" indent="-2667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12888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035175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57463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146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718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290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862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Aft>
                    <a:spcPct val="20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400" b="1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Country-driven</a:t>
                </a:r>
              </a:p>
              <a:p>
                <a:pPr algn="ctr">
                  <a:spcAft>
                    <a:spcPct val="20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200" b="1" dirty="0" smtClean="0">
                    <a:solidFill>
                      <a:srgbClr val="FF0000"/>
                    </a:solidFill>
                    <a:cs typeface="Arial" charset="0"/>
                  </a:rPr>
                  <a:t>Self-assessment by the PR </a:t>
                </a:r>
                <a:br>
                  <a:rPr lang="en-US" sz="1200" b="1" dirty="0" smtClean="0">
                    <a:solidFill>
                      <a:srgbClr val="FF0000"/>
                    </a:solidFill>
                    <a:cs typeface="Arial" charset="0"/>
                  </a:rPr>
                </a:br>
                <a:r>
                  <a:rPr lang="en-US" sz="1200" b="1" dirty="0" smtClean="0">
                    <a:solidFill>
                      <a:srgbClr val="FF0000"/>
                    </a:solidFill>
                    <a:cs typeface="Arial" charset="0"/>
                  </a:rPr>
                  <a:t>with relevant partners</a:t>
                </a:r>
                <a:endParaRPr lang="en-US" sz="1200" dirty="0" smtClean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30730" name="AutoShape 10"/>
              <p:cNvSpPr>
                <a:spLocks noChangeArrowheads="1"/>
              </p:cNvSpPr>
              <p:nvPr/>
            </p:nvSpPr>
            <p:spPr bwMode="auto">
              <a:xfrm>
                <a:off x="2792" y="1630"/>
                <a:ext cx="447" cy="462"/>
              </a:xfrm>
              <a:prstGeom prst="rightArrow">
                <a:avLst>
                  <a:gd name="adj1" fmla="val 50000"/>
                  <a:gd name="adj2" fmla="val 25868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609600" y="3254375"/>
              <a:ext cx="7696200" cy="795338"/>
              <a:chOff x="592" y="2283"/>
              <a:chExt cx="4848" cy="501"/>
            </a:xfrm>
            <a:solidFill>
              <a:schemeClr val="tx1"/>
            </a:solidFill>
          </p:grpSpPr>
          <p:sp>
            <p:nvSpPr>
              <p:cNvPr id="30732" name="Text Box 12"/>
              <p:cNvSpPr txBox="1">
                <a:spLocks noChangeArrowheads="1"/>
              </p:cNvSpPr>
              <p:nvPr/>
            </p:nvSpPr>
            <p:spPr bwMode="auto">
              <a:xfrm>
                <a:off x="592" y="2283"/>
                <a:ext cx="1917" cy="501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defTabSz="9128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89013" indent="-2667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12888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035175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57463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146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718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290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862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spcAft>
                    <a:spcPct val="75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Focused exclusively on PR capacities</a:t>
                </a:r>
              </a:p>
            </p:txBody>
          </p:sp>
          <p:sp>
            <p:nvSpPr>
              <p:cNvPr id="30733" name="Text Box 13"/>
              <p:cNvSpPr txBox="1">
                <a:spLocks noChangeArrowheads="1"/>
              </p:cNvSpPr>
              <p:nvPr/>
            </p:nvSpPr>
            <p:spPr bwMode="auto">
              <a:xfrm>
                <a:off x="3523" y="2283"/>
                <a:ext cx="1917" cy="501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defTabSz="9128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89013" indent="-2667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12888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035175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57463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146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718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290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862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spcAft>
                    <a:spcPct val="75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Expanded to integration in the </a:t>
                </a:r>
                <a:b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</a:b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wider M&amp;E Systems</a:t>
                </a:r>
              </a:p>
            </p:txBody>
          </p:sp>
          <p:sp>
            <p:nvSpPr>
              <p:cNvPr id="30734" name="AutoShape 14"/>
              <p:cNvSpPr>
                <a:spLocks noChangeArrowheads="1"/>
              </p:cNvSpPr>
              <p:nvPr/>
            </p:nvSpPr>
            <p:spPr bwMode="auto">
              <a:xfrm>
                <a:off x="2792" y="2303"/>
                <a:ext cx="447" cy="462"/>
              </a:xfrm>
              <a:prstGeom prst="rightArrow">
                <a:avLst>
                  <a:gd name="adj1" fmla="val 50000"/>
                  <a:gd name="adj2" fmla="val 25868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609600" y="4267200"/>
              <a:ext cx="7696200" cy="795338"/>
              <a:chOff x="592" y="2955"/>
              <a:chExt cx="4848" cy="501"/>
            </a:xfrm>
            <a:solidFill>
              <a:schemeClr val="tx1"/>
            </a:solidFill>
          </p:grpSpPr>
          <p:sp>
            <p:nvSpPr>
              <p:cNvPr id="30736" name="Text Box 16"/>
              <p:cNvSpPr txBox="1">
                <a:spLocks noChangeArrowheads="1"/>
              </p:cNvSpPr>
              <p:nvPr/>
            </p:nvSpPr>
            <p:spPr bwMode="auto">
              <a:xfrm>
                <a:off x="592" y="2955"/>
                <a:ext cx="1917" cy="501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defTabSz="9128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89013" indent="-2667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12888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035175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57463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146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718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290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862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Aft>
                    <a:spcPct val="20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General approach</a:t>
                </a:r>
                <a:endParaRPr lang="en-US" sz="140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endParaRPr>
              </a:p>
              <a:p>
                <a:pPr algn="ctr">
                  <a:spcAft>
                    <a:spcPct val="20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20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Based on open-ended questions</a:t>
                </a:r>
              </a:p>
            </p:txBody>
          </p:sp>
          <p:sp>
            <p:nvSpPr>
              <p:cNvPr id="30737" name="Text Box 17"/>
              <p:cNvSpPr txBox="1">
                <a:spLocks noChangeArrowheads="1"/>
              </p:cNvSpPr>
              <p:nvPr/>
            </p:nvSpPr>
            <p:spPr bwMode="auto">
              <a:xfrm>
                <a:off x="3523" y="2955"/>
                <a:ext cx="1917" cy="501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defTabSz="9128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89013" indent="-2667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12888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035175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57463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146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718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290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862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Aft>
                    <a:spcPct val="20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More systematic/thorough approach</a:t>
                </a:r>
              </a:p>
              <a:p>
                <a:pPr algn="ctr">
                  <a:spcAft>
                    <a:spcPct val="20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20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Based on a checklist of items</a:t>
                </a:r>
              </a:p>
            </p:txBody>
          </p:sp>
          <p:sp>
            <p:nvSpPr>
              <p:cNvPr id="30738" name="AutoShape 18"/>
              <p:cNvSpPr>
                <a:spLocks noChangeArrowheads="1"/>
              </p:cNvSpPr>
              <p:nvPr/>
            </p:nvSpPr>
            <p:spPr bwMode="auto">
              <a:xfrm>
                <a:off x="2792" y="2975"/>
                <a:ext cx="447" cy="462"/>
              </a:xfrm>
              <a:prstGeom prst="rightArrow">
                <a:avLst>
                  <a:gd name="adj1" fmla="val 50000"/>
                  <a:gd name="adj2" fmla="val 25868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30739" name="Group 19"/>
            <p:cNvGrpSpPr>
              <a:grpSpLocks/>
            </p:cNvGrpSpPr>
            <p:nvPr/>
          </p:nvGrpSpPr>
          <p:grpSpPr bwMode="auto">
            <a:xfrm>
              <a:off x="609600" y="5334000"/>
              <a:ext cx="7696200" cy="795338"/>
              <a:chOff x="592" y="3627"/>
              <a:chExt cx="4848" cy="501"/>
            </a:xfrm>
            <a:solidFill>
              <a:schemeClr val="tx1"/>
            </a:solidFill>
          </p:grpSpPr>
          <p:sp>
            <p:nvSpPr>
              <p:cNvPr id="30740" name="Text Box 20"/>
              <p:cNvSpPr txBox="1">
                <a:spLocks noChangeArrowheads="1"/>
              </p:cNvSpPr>
              <p:nvPr/>
            </p:nvSpPr>
            <p:spPr bwMode="auto">
              <a:xfrm>
                <a:off x="592" y="3627"/>
                <a:ext cx="1917" cy="501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defTabSz="9128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89013" indent="-2667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12888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035175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57463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146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718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290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862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spcAft>
                    <a:spcPct val="75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Strictly assessment tool</a:t>
                </a:r>
              </a:p>
            </p:txBody>
          </p:sp>
          <p:sp>
            <p:nvSpPr>
              <p:cNvPr id="30741" name="Text Box 21"/>
              <p:cNvSpPr txBox="1">
                <a:spLocks noChangeArrowheads="1"/>
              </p:cNvSpPr>
              <p:nvPr/>
            </p:nvSpPr>
            <p:spPr bwMode="auto">
              <a:xfrm>
                <a:off x="3523" y="3627"/>
                <a:ext cx="1917" cy="501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defTabSz="9128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89013" indent="-2667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12888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035175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57463" indent="-342900" defTabSz="9128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146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718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290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86263" indent="-3429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spcAft>
                    <a:spcPct val="75000"/>
                  </a:spcAft>
                  <a:buClr>
                    <a:srgbClr val="FF3300"/>
                  </a:buClr>
                  <a:buFont typeface="Wingdings" pitchFamily="2" charset="2"/>
                  <a:buNone/>
                  <a:defRPr/>
                </a:pP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Broader assessment, management</a:t>
                </a:r>
                <a:b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</a:br>
                <a:r>
                  <a:rPr lang="en-US" sz="1400" b="1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and planning tool</a:t>
                </a:r>
              </a:p>
            </p:txBody>
          </p:sp>
          <p:sp>
            <p:nvSpPr>
              <p:cNvPr id="30742" name="AutoShape 22"/>
              <p:cNvSpPr>
                <a:spLocks noChangeArrowheads="1"/>
              </p:cNvSpPr>
              <p:nvPr/>
            </p:nvSpPr>
            <p:spPr bwMode="auto">
              <a:xfrm>
                <a:off x="2792" y="3647"/>
                <a:ext cx="447" cy="462"/>
              </a:xfrm>
              <a:prstGeom prst="rightArrow">
                <a:avLst>
                  <a:gd name="adj1" fmla="val 50000"/>
                  <a:gd name="adj2" fmla="val 25868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15370" name="Text Box 23"/>
            <p:cNvSpPr txBox="1">
              <a:spLocks noChangeArrowheads="1"/>
            </p:cNvSpPr>
            <p:nvPr/>
          </p:nvSpPr>
          <p:spPr bwMode="auto">
            <a:xfrm>
              <a:off x="1371600" y="1752600"/>
              <a:ext cx="1608138" cy="31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fr-FR" sz="1600" b="1">
                  <a:solidFill>
                    <a:srgbClr val="FF3300"/>
                  </a:solidFill>
                  <a:cs typeface="Arial" charset="0"/>
                </a:rPr>
                <a:t>FROM …</a:t>
              </a:r>
              <a:endParaRPr lang="en-US" sz="16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15371" name="Text Box 24"/>
            <p:cNvSpPr txBox="1">
              <a:spLocks noChangeArrowheads="1"/>
            </p:cNvSpPr>
            <p:nvPr/>
          </p:nvSpPr>
          <p:spPr bwMode="auto">
            <a:xfrm>
              <a:off x="6096000" y="1752600"/>
              <a:ext cx="1608138" cy="31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fr-FR" sz="1600" b="1">
                  <a:solidFill>
                    <a:srgbClr val="FF3300"/>
                  </a:solidFill>
                  <a:cs typeface="Arial" charset="0"/>
                </a:rPr>
                <a:t>TO …</a:t>
              </a:r>
              <a:endParaRPr lang="en-US" sz="1600" b="1">
                <a:solidFill>
                  <a:srgbClr val="FF33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M&amp;ESS Tool: </a:t>
            </a:r>
            <a:br>
              <a:rPr lang="en-US" sz="3200" smtClean="0"/>
            </a:br>
            <a:r>
              <a:rPr lang="en-US" sz="3200" smtClean="0"/>
              <a:t>Harmonized tool jointly developed</a:t>
            </a:r>
            <a:endParaRPr lang="en-US" sz="3200" smtClean="0">
              <a:sym typeface="Wingdings 2" pitchFamily="18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8362" y="1632439"/>
            <a:ext cx="7767638" cy="3886200"/>
            <a:chOff x="927100" y="2133600"/>
            <a:chExt cx="7767638" cy="3886200"/>
          </a:xfrm>
          <a:solidFill>
            <a:schemeClr val="tx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927100" y="2133600"/>
              <a:ext cx="7767638" cy="3886200"/>
            </a:xfrm>
            <a:prstGeom prst="rect">
              <a:avLst/>
            </a:prstGeom>
            <a:grp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985838" y="2298700"/>
              <a:ext cx="7650162" cy="3302000"/>
              <a:chOff x="576" y="1297"/>
              <a:chExt cx="4674" cy="1097"/>
            </a:xfrm>
            <a:grpFill/>
          </p:grpSpPr>
          <p:sp>
            <p:nvSpPr>
              <p:cNvPr id="32776" name="Text Box 8"/>
              <p:cNvSpPr txBox="1">
                <a:spLocks noChangeArrowheads="1"/>
              </p:cNvSpPr>
              <p:nvPr/>
            </p:nvSpPr>
            <p:spPr bwMode="auto">
              <a:xfrm>
                <a:off x="576" y="1297"/>
                <a:ext cx="2274" cy="109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6700" indent="-266700" defTabSz="4445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22300" indent="-176213" defTabSz="4445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074738" defTabSz="4445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445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445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445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445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445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445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Wingdings" pitchFamily="2" charset="2"/>
                  <a:buChar char="§"/>
                  <a:defRPr/>
                </a:pPr>
                <a:r>
                  <a:rPr lang="en-US" b="1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The tool has been developed under a joint initiative from:</a:t>
                </a: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en-US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The Global Fund</a:t>
                </a:r>
              </a:p>
              <a:p>
                <a:pPr lvl="1">
                  <a:lnSpc>
                    <a:spcPct val="80000"/>
                  </a:lnSpc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en-US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The Measure EVALUATION Project</a:t>
                </a:r>
              </a:p>
              <a:p>
                <a:pPr lvl="1">
                  <a:lnSpc>
                    <a:spcPct val="80000"/>
                  </a:lnSpc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endParaRPr lang="en-US" dirty="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endParaRP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en-US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PEPFAR</a:t>
                </a: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en-US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USAID</a:t>
                </a: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fr-FR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WHO</a:t>
                </a:r>
                <a:endParaRPr lang="en-US" dirty="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endParaRP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en-US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The Health Metrics Network (HMN)</a:t>
                </a:r>
                <a:endParaRPr lang="fr-FR" dirty="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endParaRPr>
              </a:p>
            </p:txBody>
          </p:sp>
          <p:sp>
            <p:nvSpPr>
              <p:cNvPr id="32777" name="Text Box 9"/>
              <p:cNvSpPr txBox="1">
                <a:spLocks noChangeArrowheads="1"/>
              </p:cNvSpPr>
              <p:nvPr/>
            </p:nvSpPr>
            <p:spPr bwMode="auto">
              <a:xfrm>
                <a:off x="2976" y="1297"/>
                <a:ext cx="2274" cy="80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6700" indent="-266700" defTabSz="4445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22300" indent="-176213" defTabSz="4445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074738" defTabSz="4445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445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445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445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445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445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445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Wingdings" pitchFamily="2" charset="2"/>
                  <a:buChar char="§"/>
                  <a:defRPr/>
                </a:pPr>
                <a:r>
                  <a:rPr lang="en-US" b="1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Other Partners have joined this initiative, including:</a:t>
                </a: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fr-FR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RBM</a:t>
                </a: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fr-FR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UNAIDS</a:t>
                </a: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fr-FR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World Bank</a:t>
                </a: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fr-FR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Stop TB</a:t>
                </a: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  <a:buClr>
                    <a:srgbClr val="FF0000"/>
                  </a:buClr>
                  <a:buSzPct val="120000"/>
                  <a:buFont typeface="Arial" charset="0"/>
                  <a:buChar char="-"/>
                  <a:defRPr/>
                </a:pPr>
                <a:r>
                  <a:rPr lang="fr-FR" dirty="0" smtClean="0">
                    <a:solidFill>
                      <a:schemeClr val="tx2">
                        <a:lumMod val="10000"/>
                      </a:schemeClr>
                    </a:solidFill>
                    <a:cs typeface="Arial" charset="0"/>
                  </a:rPr>
                  <a:t>UNICEF</a:t>
                </a:r>
                <a:endParaRPr lang="en-US" dirty="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896938" y="80963"/>
            <a:ext cx="7762875" cy="1143000"/>
          </a:xfrm>
        </p:spPr>
        <p:txBody>
          <a:bodyPr/>
          <a:lstStyle/>
          <a:p>
            <a:pPr algn="ctr"/>
            <a:r>
              <a:rPr lang="en-US" sz="2800" smtClean="0"/>
              <a:t>Expected</a:t>
            </a:r>
            <a:r>
              <a:rPr lang="en-US" sz="3200" smtClean="0"/>
              <a:t> Benefits from M&amp;ESS Tool</a:t>
            </a:r>
          </a:p>
        </p:txBody>
      </p:sp>
      <p:grpSp>
        <p:nvGrpSpPr>
          <p:cNvPr id="17411" name="Group 1"/>
          <p:cNvGrpSpPr>
            <a:grpSpLocks/>
          </p:cNvGrpSpPr>
          <p:nvPr/>
        </p:nvGrpSpPr>
        <p:grpSpPr bwMode="auto">
          <a:xfrm>
            <a:off x="685800" y="1089025"/>
            <a:ext cx="7772400" cy="4491038"/>
            <a:chOff x="685800" y="1453661"/>
            <a:chExt cx="7772400" cy="4489939"/>
          </a:xfrm>
        </p:grpSpPr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685800" y="1453661"/>
              <a:ext cx="7772400" cy="114272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marL="354013" indent="-26035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3340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Palatino" pitchFamily="18" charset="0"/>
                <a:buChar char="■"/>
                <a:defRPr/>
              </a:pPr>
              <a:r>
                <a:rPr lang="en-US" b="1" dirty="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Guide strategic investments in M&amp;E</a:t>
              </a:r>
              <a:r>
                <a:rPr lang="en-US" dirty="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for grant signature or in existing  grants (within the recommended range of 5%-10% of the overall grant budget)</a:t>
              </a:r>
              <a:endParaRPr lang="en-US" sz="1700" dirty="0" smtClean="0">
                <a:solidFill>
                  <a:schemeClr val="tx2">
                    <a:lumMod val="10000"/>
                  </a:schemeClr>
                </a:solidFill>
                <a:cs typeface="Arial" charset="0"/>
              </a:endParaRP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685800" y="3886703"/>
              <a:ext cx="7772400" cy="8776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marL="354013" indent="-26035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3340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Palatino" pitchFamily="18" charset="0"/>
                <a:buChar char="■"/>
                <a:defRPr/>
              </a:pPr>
              <a:r>
                <a:rPr lang="en-US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Ensure that investments in M&amp;E are based on identified weaknesses and contribute to the </a:t>
              </a:r>
              <a:r>
                <a:rPr lang="en-US" b="1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strengthening of the National Systems</a:t>
              </a:r>
              <a:r>
                <a:rPr lang="en-US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(avoiding parallel reporting systems)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685800" y="2856668"/>
              <a:ext cx="7772400" cy="7284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marL="354013" indent="-26035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3340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Palatino" pitchFamily="18" charset="0"/>
                <a:buChar char="■"/>
                <a:defRPr/>
              </a:pPr>
              <a:r>
                <a:rPr lang="en-US" b="1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Better identify M&amp;E capacity gaps</a:t>
              </a:r>
              <a:r>
                <a:rPr lang="en-US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</a:t>
              </a:r>
              <a:r>
                <a:rPr lang="en-US" b="1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and corresponding strengthening measures</a:t>
              </a:r>
              <a:r>
                <a:rPr lang="en-US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, including through Technical Support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685800" y="5215115"/>
              <a:ext cx="7772400" cy="7284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marL="354013" indent="-26035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3340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Palatino" pitchFamily="18" charset="0"/>
                <a:buChar char="■"/>
                <a:defRPr/>
              </a:pPr>
              <a:r>
                <a:rPr lang="en-US" b="1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Enhance the quality of programmatic data</a:t>
              </a:r>
              <a:r>
                <a:rPr lang="en-US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to improve program management and to support Performance-based Funding</a:t>
              </a:r>
              <a:endParaRPr lang="en-US" b="1" smtClean="0">
                <a:solidFill>
                  <a:schemeClr val="tx2">
                    <a:lumMod val="10000"/>
                  </a:schemeClr>
                </a:solidFill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706438" y="169863"/>
            <a:ext cx="7980362" cy="1143000"/>
          </a:xfrm>
        </p:spPr>
        <p:txBody>
          <a:bodyPr/>
          <a:lstStyle/>
          <a:p>
            <a:pPr algn="ctr"/>
            <a:r>
              <a:rPr lang="en-US" sz="3200" dirty="0" smtClean="0">
                <a:sym typeface="Wingdings 2" pitchFamily="18" charset="2"/>
              </a:rPr>
              <a:t>The M&amp;ESS Tool Assesses 3 </a:t>
            </a:r>
            <a:r>
              <a:rPr lang="en-US" sz="3200" dirty="0" smtClean="0">
                <a:sym typeface="Wingdings 2" pitchFamily="18" charset="2"/>
              </a:rPr>
              <a:t>Areas (all 12 components:</a:t>
            </a:r>
            <a:endParaRPr lang="en-US" sz="3200" dirty="0" smtClean="0"/>
          </a:p>
        </p:txBody>
      </p:sp>
      <p:grpSp>
        <p:nvGrpSpPr>
          <p:cNvPr id="18435" name="Group 1"/>
          <p:cNvGrpSpPr>
            <a:grpSpLocks/>
          </p:cNvGrpSpPr>
          <p:nvPr/>
        </p:nvGrpSpPr>
        <p:grpSpPr bwMode="auto">
          <a:xfrm>
            <a:off x="696913" y="1260475"/>
            <a:ext cx="7988300" cy="4038600"/>
            <a:chOff x="706438" y="1735138"/>
            <a:chExt cx="7988300" cy="4038600"/>
          </a:xfrm>
        </p:grpSpPr>
        <p:sp>
          <p:nvSpPr>
            <p:cNvPr id="18436" name="Text Box 16"/>
            <p:cNvSpPr txBox="1">
              <a:spLocks noChangeArrowheads="1"/>
            </p:cNvSpPr>
            <p:nvPr/>
          </p:nvSpPr>
          <p:spPr bwMode="auto">
            <a:xfrm>
              <a:off x="5741988" y="1916113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u="sng">
                  <a:solidFill>
                    <a:srgbClr val="FF3300"/>
                  </a:solidFill>
                  <a:cs typeface="Arial" charset="0"/>
                </a:rPr>
                <a:t>Purpose</a:t>
              </a: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4351338" y="2481263"/>
              <a:ext cx="4343400" cy="6381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>
              <a:lvl1pPr marL="354013" indent="-26035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3340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Palatino" pitchFamily="18" charset="0"/>
                <a:buChar char="■"/>
                <a:defRPr/>
              </a:pPr>
              <a:r>
                <a:rPr lang="en-US" sz="160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To assess the strength of the Monitoring and Evaluation (M&amp;E) Plan.</a:t>
              </a:r>
            </a:p>
          </p:txBody>
        </p:sp>
        <p:sp>
          <p:nvSpPr>
            <p:cNvPr id="18438" name="AutoShape 18"/>
            <p:cNvSpPr>
              <a:spLocks noChangeArrowheads="1"/>
            </p:cNvSpPr>
            <p:nvPr/>
          </p:nvSpPr>
          <p:spPr bwMode="auto">
            <a:xfrm>
              <a:off x="3881438" y="2498725"/>
              <a:ext cx="228600" cy="60007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4351338" y="3448051"/>
              <a:ext cx="4343400" cy="8731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>
              <a:lvl1pPr marL="354013" indent="-26035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3340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Palatino" pitchFamily="18" charset="0"/>
                <a:buChar char="■"/>
                <a:defRPr/>
              </a:pPr>
              <a:r>
                <a:rPr lang="en-US" sz="160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To assess the capabilities of the Management Unit (PR) to manage data related to the implementation of the Grants.</a:t>
              </a:r>
            </a:p>
          </p:txBody>
        </p:sp>
        <p:sp>
          <p:nvSpPr>
            <p:cNvPr id="18440" name="AutoShape 20"/>
            <p:cNvSpPr>
              <a:spLocks noChangeArrowheads="1"/>
            </p:cNvSpPr>
            <p:nvPr/>
          </p:nvSpPr>
          <p:spPr bwMode="auto">
            <a:xfrm>
              <a:off x="3881438" y="3584575"/>
              <a:ext cx="228600" cy="5984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706438" y="1735138"/>
              <a:ext cx="2905125" cy="403860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2" name="Rectangle 22"/>
            <p:cNvSpPr>
              <a:spLocks noChangeArrowheads="1"/>
            </p:cNvSpPr>
            <p:nvPr/>
          </p:nvSpPr>
          <p:spPr bwMode="auto">
            <a:xfrm>
              <a:off x="914400" y="1828800"/>
              <a:ext cx="2489200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912813">
                <a:spcBef>
                  <a:spcPct val="50000"/>
                </a:spcBef>
              </a:pPr>
              <a:r>
                <a:rPr lang="en-US" sz="1600" b="1">
                  <a:solidFill>
                    <a:srgbClr val="FF3300"/>
                  </a:solidFill>
                  <a:cs typeface="Arial" charset="0"/>
                </a:rPr>
                <a:t>M&amp;E Strengthening Tool</a:t>
              </a:r>
              <a:endParaRPr lang="en-US" sz="1600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947738" y="2381251"/>
              <a:ext cx="2420937" cy="83661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912813">
                <a:spcBef>
                  <a:spcPct val="50000"/>
                </a:spcBef>
                <a:defRPr/>
              </a:pPr>
              <a:r>
                <a:rPr lang="en-US" sz="1600" b="1" i="1" dirty="0">
                  <a:solidFill>
                    <a:srgbClr val="FF0000"/>
                  </a:solidFill>
                  <a:cs typeface="Arial" charset="0"/>
                </a:rPr>
                <a:t>1-</a:t>
              </a:r>
              <a:r>
                <a:rPr lang="en-US" sz="1600" b="1" dirty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M&amp;E Plan</a:t>
              </a:r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947738" y="3536951"/>
              <a:ext cx="2420937" cy="835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912813">
                <a:spcBef>
                  <a:spcPct val="50000"/>
                </a:spcBef>
                <a:defRPr/>
              </a:pPr>
              <a:r>
                <a:rPr lang="en-US" sz="1600" b="1" i="1" dirty="0">
                  <a:solidFill>
                    <a:srgbClr val="FF0000"/>
                  </a:solidFill>
                  <a:cs typeface="Arial" charset="0"/>
                </a:rPr>
                <a:t>2-</a:t>
              </a:r>
              <a:r>
                <a:rPr lang="en-US" sz="1600" b="1" dirty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Data-management</a:t>
              </a:r>
              <a:br>
                <a:rPr lang="en-US" sz="1600" b="1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</a:b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capacities of the Management Unit 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947738" y="4692651"/>
              <a:ext cx="2465387" cy="9556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912813">
                <a:spcBef>
                  <a:spcPct val="50000"/>
                </a:spcBef>
                <a:defRPr/>
              </a:pPr>
              <a:r>
                <a:rPr lang="en-US" sz="1600" b="1" i="1" dirty="0">
                  <a:solidFill>
                    <a:srgbClr val="FF0000"/>
                  </a:solidFill>
                  <a:cs typeface="Arial" charset="0"/>
                </a:rPr>
                <a:t>3-</a:t>
              </a:r>
              <a:r>
                <a:rPr lang="en-US" sz="1600" b="1" i="1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Data-collection and reporting systems per Program Area </a:t>
              </a:r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(e.g., ARV, PMTCT)</a:t>
              </a:r>
            </a:p>
          </p:txBody>
        </p:sp>
        <p:sp>
          <p:nvSpPr>
            <p:cNvPr id="37914" name="Text Box 26"/>
            <p:cNvSpPr txBox="1">
              <a:spLocks noChangeArrowheads="1"/>
            </p:cNvSpPr>
            <p:nvPr/>
          </p:nvSpPr>
          <p:spPr bwMode="auto">
            <a:xfrm>
              <a:off x="4351338" y="4552951"/>
              <a:ext cx="4343400" cy="11144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>
              <a:lvl1pPr marL="354013" indent="-26035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33400"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Palatino" pitchFamily="18" charset="0"/>
                <a:buChar char="■"/>
                <a:defRPr/>
              </a:pPr>
              <a:r>
                <a:rPr lang="en-US" sz="1600" smtClean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To assess the strengths of the data-collection and reporting systems per Program Area, including the ability to report valid, accurate and high quality data related to implementation.</a:t>
              </a:r>
            </a:p>
          </p:txBody>
        </p:sp>
        <p:sp>
          <p:nvSpPr>
            <p:cNvPr id="18447" name="AutoShape 27"/>
            <p:cNvSpPr>
              <a:spLocks noChangeArrowheads="1"/>
            </p:cNvSpPr>
            <p:nvPr/>
          </p:nvSpPr>
          <p:spPr bwMode="auto">
            <a:xfrm>
              <a:off x="3881438" y="4808538"/>
              <a:ext cx="228600" cy="6016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Assessment of Program Capacity to Collect, Analyze, Use and Report reliable M&amp;E data</a:t>
            </a:r>
          </a:p>
        </p:txBody>
      </p:sp>
      <p:grpSp>
        <p:nvGrpSpPr>
          <p:cNvPr id="19459" name="Group 1"/>
          <p:cNvGrpSpPr>
            <a:grpSpLocks/>
          </p:cNvGrpSpPr>
          <p:nvPr/>
        </p:nvGrpSpPr>
        <p:grpSpPr bwMode="auto">
          <a:xfrm>
            <a:off x="774700" y="1585913"/>
            <a:ext cx="7472363" cy="3648075"/>
            <a:chOff x="441325" y="1523999"/>
            <a:chExt cx="8229600" cy="4216401"/>
          </a:xfrm>
        </p:grpSpPr>
        <p:sp>
          <p:nvSpPr>
            <p:cNvPr id="2" name="Rectangle 5"/>
            <p:cNvSpPr>
              <a:spLocks noChangeAspect="1" noChangeArrowheads="1"/>
            </p:cNvSpPr>
            <p:nvPr/>
          </p:nvSpPr>
          <p:spPr bwMode="auto">
            <a:xfrm rot="16200000">
              <a:off x="2225392" y="3570181"/>
              <a:ext cx="3532016" cy="757047"/>
            </a:xfrm>
            <a:prstGeom prst="rect">
              <a:avLst/>
            </a:prstGeom>
            <a:solidFill>
              <a:srgbClr val="A3DF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</a:t>
              </a:r>
              <a:r>
                <a:rPr lang="en-US" sz="1400" u="sng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PART 3: </a:t>
              </a: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Program Area 1</a:t>
              </a:r>
            </a:p>
          </p:txBody>
        </p:sp>
        <p:sp>
          <p:nvSpPr>
            <p:cNvPr id="19460" name="Rectangle 6"/>
            <p:cNvSpPr>
              <a:spLocks noChangeAspect="1" noChangeArrowheads="1"/>
            </p:cNvSpPr>
            <p:nvPr/>
          </p:nvSpPr>
          <p:spPr bwMode="auto">
            <a:xfrm>
              <a:off x="3079623" y="1523999"/>
              <a:ext cx="5239878" cy="58347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u="sng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PART 1:</a:t>
              </a:r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M&amp;E Plan </a:t>
              </a:r>
            </a:p>
          </p:txBody>
        </p:sp>
        <p:sp>
          <p:nvSpPr>
            <p:cNvPr id="19461" name="Rectangle 7"/>
            <p:cNvSpPr>
              <a:spLocks noChangeAspect="1" noChangeArrowheads="1"/>
            </p:cNvSpPr>
            <p:nvPr/>
          </p:nvSpPr>
          <p:spPr bwMode="auto">
            <a:xfrm rot="16200000">
              <a:off x="5700331" y="3596786"/>
              <a:ext cx="3530181" cy="757046"/>
            </a:xfrm>
            <a:prstGeom prst="rect">
              <a:avLst/>
            </a:prstGeom>
            <a:solidFill>
              <a:srgbClr val="A3DF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</a:t>
              </a:r>
              <a:r>
                <a:rPr lang="en-US" sz="1400" u="sng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PART 3:</a:t>
              </a: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Program Area 4</a:t>
              </a:r>
            </a:p>
          </p:txBody>
        </p:sp>
        <p:sp>
          <p:nvSpPr>
            <p:cNvPr id="19462" name="Rectangle 8"/>
            <p:cNvSpPr>
              <a:spLocks noChangeAspect="1" noChangeArrowheads="1"/>
            </p:cNvSpPr>
            <p:nvPr/>
          </p:nvSpPr>
          <p:spPr bwMode="auto">
            <a:xfrm rot="16200000">
              <a:off x="4541158" y="3596786"/>
              <a:ext cx="3530181" cy="757047"/>
            </a:xfrm>
            <a:prstGeom prst="rect">
              <a:avLst/>
            </a:prstGeom>
            <a:solidFill>
              <a:srgbClr val="A3DF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</a:t>
              </a:r>
              <a:r>
                <a:rPr lang="en-US" sz="1400" u="sng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PART 3:</a:t>
              </a: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Program Area 3</a:t>
              </a:r>
            </a:p>
          </p:txBody>
        </p:sp>
        <p:sp>
          <p:nvSpPr>
            <p:cNvPr id="19463" name="Rectangle 9"/>
            <p:cNvSpPr>
              <a:spLocks noChangeAspect="1" noChangeArrowheads="1"/>
            </p:cNvSpPr>
            <p:nvPr/>
          </p:nvSpPr>
          <p:spPr bwMode="auto">
            <a:xfrm rot="16200000">
              <a:off x="3406894" y="3587613"/>
              <a:ext cx="3511833" cy="757047"/>
            </a:xfrm>
            <a:prstGeom prst="rect">
              <a:avLst/>
            </a:prstGeom>
            <a:solidFill>
              <a:srgbClr val="A3DF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</a:t>
              </a:r>
              <a:r>
                <a:rPr lang="en-US" sz="1400" u="sng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PART 3:</a:t>
              </a: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Program Area 2</a:t>
              </a:r>
            </a:p>
          </p:txBody>
        </p:sp>
        <p:sp>
          <p:nvSpPr>
            <p:cNvPr id="19464" name="Rectangle 10"/>
            <p:cNvSpPr>
              <a:spLocks noChangeAspect="1" noChangeArrowheads="1"/>
            </p:cNvSpPr>
            <p:nvPr/>
          </p:nvSpPr>
          <p:spPr bwMode="auto">
            <a:xfrm>
              <a:off x="2728199" y="2362508"/>
              <a:ext cx="5942726" cy="63484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u="sng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PART 2:</a:t>
              </a:r>
              <a:r>
                <a:rPr lang="en-US" dirty="0">
                  <a:solidFill>
                    <a:schemeClr val="tx2">
                      <a:lumMod val="10000"/>
                    </a:schemeClr>
                  </a:solidFill>
                  <a:cs typeface="Arial" charset="0"/>
                </a:rPr>
                <a:t> Data-management Capacities of Program</a:t>
              </a:r>
            </a:p>
          </p:txBody>
        </p:sp>
        <p:sp>
          <p:nvSpPr>
            <p:cNvPr id="3" name="AutoShape 11"/>
            <p:cNvSpPr>
              <a:spLocks noChangeAspect="1"/>
            </p:cNvSpPr>
            <p:nvPr/>
          </p:nvSpPr>
          <p:spPr bwMode="auto">
            <a:xfrm>
              <a:off x="2879725" y="3200400"/>
              <a:ext cx="296863" cy="2257425"/>
            </a:xfrm>
            <a:prstGeom prst="leftBrace">
              <a:avLst>
                <a:gd name="adj1" fmla="val 6336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12"/>
            <p:cNvSpPr txBox="1">
              <a:spLocks noChangeAspect="1" noChangeArrowheads="1"/>
            </p:cNvSpPr>
            <p:nvPr/>
          </p:nvSpPr>
          <p:spPr bwMode="auto">
            <a:xfrm>
              <a:off x="441325" y="3048000"/>
              <a:ext cx="2297113" cy="2596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u="sng">
                  <a:cs typeface="Arial" charset="0"/>
                </a:rPr>
                <a:t>Systems for Reporting Numbers of:</a:t>
              </a:r>
              <a:endParaRPr lang="en-US" sz="1400" b="1"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cs typeface="Arial" charset="0"/>
                </a:rPr>
                <a:t>1- People Reached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cs typeface="Arial" charset="0"/>
                </a:rPr>
                <a:t>2- Commodities Distributed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cs typeface="Arial" charset="0"/>
                </a:rPr>
                <a:t>3- Individual Trained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cs typeface="Arial" charset="0"/>
                </a:rPr>
                <a:t>4- Service Points Supported</a:t>
              </a:r>
            </a:p>
          </p:txBody>
        </p:sp>
      </p:grpSp>
      <p:sp>
        <p:nvSpPr>
          <p:cNvPr id="19467" name="Text Box 13"/>
          <p:cNvSpPr txBox="1">
            <a:spLocks noChangeAspect="1" noChangeArrowheads="1"/>
          </p:cNvSpPr>
          <p:nvPr/>
        </p:nvSpPr>
        <p:spPr bwMode="auto">
          <a:xfrm>
            <a:off x="3589338" y="5343525"/>
            <a:ext cx="8207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Arial" charset="0"/>
              </a:rPr>
              <a:t>ARV</a:t>
            </a:r>
          </a:p>
        </p:txBody>
      </p:sp>
      <p:sp>
        <p:nvSpPr>
          <p:cNvPr id="19468" name="Text Box 14"/>
          <p:cNvSpPr txBox="1">
            <a:spLocks noChangeAspect="1" noChangeArrowheads="1"/>
          </p:cNvSpPr>
          <p:nvPr/>
        </p:nvSpPr>
        <p:spPr bwMode="auto">
          <a:xfrm>
            <a:off x="4605338" y="5343525"/>
            <a:ext cx="9429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2">
                    <a:lumMod val="10000"/>
                    <a:lumOff val="90000"/>
                  </a:schemeClr>
                </a:solidFill>
                <a:cs typeface="Arial" charset="0"/>
              </a:rPr>
              <a:t>PMTCT</a:t>
            </a:r>
          </a:p>
        </p:txBody>
      </p:sp>
      <p:sp>
        <p:nvSpPr>
          <p:cNvPr id="19469" name="Text Box 15"/>
          <p:cNvSpPr txBox="1">
            <a:spLocks noChangeAspect="1" noChangeArrowheads="1"/>
          </p:cNvSpPr>
          <p:nvPr/>
        </p:nvSpPr>
        <p:spPr bwMode="auto">
          <a:xfrm>
            <a:off x="5513388" y="5330825"/>
            <a:ext cx="1295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Arial" charset="0"/>
              </a:rPr>
              <a:t>Condoms</a:t>
            </a:r>
          </a:p>
        </p:txBody>
      </p:sp>
      <p:sp>
        <p:nvSpPr>
          <p:cNvPr id="19470" name="Text Box 16"/>
          <p:cNvSpPr txBox="1">
            <a:spLocks noChangeAspect="1" noChangeArrowheads="1"/>
          </p:cNvSpPr>
          <p:nvPr/>
        </p:nvSpPr>
        <p:spPr bwMode="auto">
          <a:xfrm>
            <a:off x="6808788" y="5319713"/>
            <a:ext cx="7588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Arial" charset="0"/>
              </a:rPr>
              <a:t>OVC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79388"/>
            <a:ext cx="8229600" cy="868362"/>
          </a:xfrm>
        </p:spPr>
        <p:txBody>
          <a:bodyPr/>
          <a:lstStyle/>
          <a:p>
            <a:pPr algn="ctr"/>
            <a:r>
              <a:rPr lang="en-US" smtClean="0"/>
              <a:t>How does the M&amp;ESS Tool Work?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0938" r="29375" b="13281"/>
          <a:stretch>
            <a:fillRect/>
          </a:stretch>
        </p:blipFill>
        <p:spPr bwMode="auto">
          <a:xfrm>
            <a:off x="1554163" y="1455738"/>
            <a:ext cx="184467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0938" r="30624" b="11719"/>
          <a:stretch>
            <a:fillRect/>
          </a:stretch>
        </p:blipFill>
        <p:spPr bwMode="auto">
          <a:xfrm>
            <a:off x="5975350" y="1393825"/>
            <a:ext cx="18097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447800" y="1062038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u="sng">
                <a:solidFill>
                  <a:srgbClr val="FF3300"/>
                </a:solidFill>
                <a:cs typeface="Arial" charset="0"/>
              </a:rPr>
              <a:t>Step 1:</a:t>
            </a:r>
            <a:r>
              <a:rPr lang="en-US" sz="1600" b="1">
                <a:solidFill>
                  <a:srgbClr val="FF3300"/>
                </a:solidFill>
                <a:cs typeface="Arial" charset="0"/>
              </a:rPr>
              <a:t> Diagnosis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829300" y="10414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u="sng">
                <a:solidFill>
                  <a:srgbClr val="FF3300"/>
                </a:solidFill>
                <a:cs typeface="Arial" charset="0"/>
              </a:rPr>
              <a:t>Step 2:</a:t>
            </a:r>
            <a:r>
              <a:rPr lang="en-US" sz="1600" b="1">
                <a:solidFill>
                  <a:srgbClr val="FF3300"/>
                </a:solidFill>
                <a:cs typeface="Arial" charset="0"/>
              </a:rPr>
              <a:t> Action Plan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362575" y="3590925"/>
            <a:ext cx="3314700" cy="19748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marL="354013" indent="-26035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3340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Font typeface="Palatino" pitchFamily="18" charset="0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  <a:cs typeface="Arial" charset="0"/>
              </a:rPr>
              <a:t>Development of </a:t>
            </a:r>
            <a:r>
              <a:rPr lang="en-US" sz="1400" b="1" dirty="0" err="1" smtClean="0">
                <a:solidFill>
                  <a:srgbClr val="FF0000"/>
                </a:solidFill>
                <a:cs typeface="Arial" charset="0"/>
              </a:rPr>
              <a:t>costed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</a:rPr>
              <a:t> action plan: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 typeface="Palatino" pitchFamily="18" charset="0"/>
              <a:buChar char="■"/>
              <a:defRPr/>
            </a:pP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ID </a:t>
            </a:r>
            <a:r>
              <a:rPr lang="en-US" sz="1400" b="1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Strengths and Weaknesses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 typeface="Palatino" pitchFamily="18" charset="0"/>
              <a:buChar char="■"/>
              <a:defRPr/>
            </a:pP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Def. </a:t>
            </a:r>
            <a:r>
              <a:rPr lang="en-US" sz="1400" b="1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Strengthening Measures</a:t>
            </a:r>
            <a:endParaRPr lang="en-US" sz="1400" dirty="0" smtClean="0">
              <a:solidFill>
                <a:schemeClr val="tx2">
                  <a:lumMod val="10000"/>
                </a:schemeClr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  Responsibility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  Timeline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  Funding Implication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  Technical support needs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571500" y="3651250"/>
            <a:ext cx="3962400" cy="1524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marL="354013" indent="-26035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Font typeface="Palatino" pitchFamily="18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Diagnosis by completing checklist: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 typeface="Palatino" pitchFamily="18" charset="0"/>
              <a:buChar char="■"/>
              <a:defRPr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Answers to 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Statements/Questions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.</a:t>
            </a:r>
            <a:endParaRPr lang="en-US" sz="1600" b="1" dirty="0" smtClean="0">
              <a:solidFill>
                <a:schemeClr val="tx2">
                  <a:lumMod val="10000"/>
                </a:schemeClr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 typeface="Palatino" pitchFamily="18" charset="0"/>
              <a:buChar char="■"/>
              <a:defRPr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Provision of 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Comments/Explanations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4267200" y="2362200"/>
            <a:ext cx="698500" cy="10017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8229600" cy="771525"/>
          </a:xfrm>
        </p:spPr>
        <p:txBody>
          <a:bodyPr/>
          <a:lstStyle/>
          <a:p>
            <a:pPr algn="ctr"/>
            <a:r>
              <a:rPr lang="en-US" smtClean="0"/>
              <a:t>Step 1:  Diagnosis</a:t>
            </a:r>
          </a:p>
        </p:txBody>
      </p:sp>
      <p:pic>
        <p:nvPicPr>
          <p:cNvPr id="2150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60425"/>
            <a:ext cx="85788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AutoShape 15"/>
          <p:cNvSpPr>
            <a:spLocks/>
          </p:cNvSpPr>
          <p:nvPr/>
        </p:nvSpPr>
        <p:spPr bwMode="auto">
          <a:xfrm rot="5400000" flipV="1">
            <a:off x="1874044" y="2258219"/>
            <a:ext cx="330200" cy="3328988"/>
          </a:xfrm>
          <a:prstGeom prst="rightBrace">
            <a:avLst>
              <a:gd name="adj1" fmla="val 84014"/>
              <a:gd name="adj2" fmla="val 50000"/>
            </a:avLst>
          </a:prstGeom>
          <a:solidFill>
            <a:srgbClr val="EAEAEA"/>
          </a:soli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898525" y="4152900"/>
            <a:ext cx="21336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Font typeface="Arial" charset="0"/>
              <a:buNone/>
            </a:pPr>
            <a:r>
              <a:rPr lang="en-US" sz="1600" b="1">
                <a:cs typeface="Arial" charset="0"/>
              </a:rPr>
              <a:t>List of Statements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Font typeface="Arial" charset="0"/>
              <a:buNone/>
            </a:pPr>
            <a:r>
              <a:rPr lang="en-US" sz="1600">
                <a:cs typeface="Arial" charset="0"/>
              </a:rPr>
              <a:t>(what should be in place)</a:t>
            </a: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3303588" y="4148138"/>
            <a:ext cx="17526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3300"/>
              </a:buClr>
            </a:pPr>
            <a:r>
              <a:rPr lang="en-US" sz="1600" b="1">
                <a:cs typeface="Arial" charset="0"/>
              </a:rPr>
              <a:t>5 Categories</a:t>
            </a:r>
          </a:p>
          <a:p>
            <a:pPr eaLnBrk="1" hangingPunct="1">
              <a:buClr>
                <a:srgbClr val="FF3300"/>
              </a:buClr>
            </a:pPr>
            <a:r>
              <a:rPr lang="en-US" sz="1400">
                <a:cs typeface="Arial" charset="0"/>
              </a:rPr>
              <a:t>- Yes-Completely</a:t>
            </a:r>
          </a:p>
          <a:p>
            <a:pPr eaLnBrk="1" hangingPunct="1">
              <a:buClr>
                <a:srgbClr val="FF3300"/>
              </a:buClr>
            </a:pPr>
            <a:r>
              <a:rPr lang="en-US" sz="1400">
                <a:cs typeface="Arial" charset="0"/>
              </a:rPr>
              <a:t>- Mostly</a:t>
            </a:r>
          </a:p>
          <a:p>
            <a:pPr eaLnBrk="1" hangingPunct="1">
              <a:buClr>
                <a:srgbClr val="FF3300"/>
              </a:buClr>
            </a:pPr>
            <a:r>
              <a:rPr lang="en-US" sz="1400">
                <a:cs typeface="Arial" charset="0"/>
              </a:rPr>
              <a:t>- Partly</a:t>
            </a:r>
          </a:p>
          <a:p>
            <a:pPr eaLnBrk="1" hangingPunct="1">
              <a:buClr>
                <a:srgbClr val="FF3300"/>
              </a:buClr>
            </a:pPr>
            <a:r>
              <a:rPr lang="en-US" sz="1400">
                <a:cs typeface="Arial" charset="0"/>
              </a:rPr>
              <a:t>- No- Not at All</a:t>
            </a: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4860925" y="4048125"/>
            <a:ext cx="15240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Font typeface="Arial" charset="0"/>
              <a:buNone/>
            </a:pPr>
            <a:r>
              <a:rPr lang="en-US" sz="1600" b="1">
                <a:cs typeface="Arial" charset="0"/>
              </a:rPr>
              <a:t>Comments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600">
                <a:cs typeface="Arial" charset="0"/>
              </a:rPr>
              <a:t>(if answer not 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Yes )</a:t>
            </a:r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6789738" y="4152900"/>
            <a:ext cx="198755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Font typeface="Arial" charset="0"/>
              <a:buNone/>
            </a:pPr>
            <a:r>
              <a:rPr lang="en-US" sz="1600" b="1">
                <a:cs typeface="Arial" charset="0"/>
              </a:rPr>
              <a:t>Review and Verification</a:t>
            </a:r>
            <a:br>
              <a:rPr lang="en-US" sz="1600" b="1">
                <a:cs typeface="Arial" charset="0"/>
              </a:rPr>
            </a:br>
            <a:r>
              <a:rPr lang="en-US" sz="1600" b="1">
                <a:cs typeface="Arial" charset="0"/>
              </a:rPr>
              <a:t/>
            </a:r>
            <a:br>
              <a:rPr lang="en-US" sz="1600" b="1">
                <a:cs typeface="Arial" charset="0"/>
              </a:rPr>
            </a:br>
            <a:r>
              <a:rPr lang="en-US" sz="1600">
                <a:cs typeface="Arial" charset="0"/>
              </a:rPr>
              <a:t>(to be filled out by the org. reviewing the completed tool)</a:t>
            </a:r>
            <a:r>
              <a:rPr lang="en-US" sz="1600" b="1">
                <a:cs typeface="Arial" charset="0"/>
              </a:rPr>
              <a:t> </a:t>
            </a:r>
          </a:p>
        </p:txBody>
      </p:sp>
      <p:sp>
        <p:nvSpPr>
          <p:cNvPr id="21513" name="AutoShape 20"/>
          <p:cNvSpPr>
            <a:spLocks/>
          </p:cNvSpPr>
          <p:nvPr/>
        </p:nvSpPr>
        <p:spPr bwMode="auto">
          <a:xfrm rot="5400000" flipV="1">
            <a:off x="4023519" y="3509169"/>
            <a:ext cx="314325" cy="792163"/>
          </a:xfrm>
          <a:prstGeom prst="rightBrace">
            <a:avLst>
              <a:gd name="adj1" fmla="val 21002"/>
              <a:gd name="adj2" fmla="val 50000"/>
            </a:avLst>
          </a:prstGeom>
          <a:solidFill>
            <a:srgbClr val="EAEAEA"/>
          </a:soli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4" name="AutoShape 21"/>
          <p:cNvSpPr>
            <a:spLocks/>
          </p:cNvSpPr>
          <p:nvPr/>
        </p:nvSpPr>
        <p:spPr bwMode="auto">
          <a:xfrm rot="5400000" flipV="1">
            <a:off x="5465762" y="2994026"/>
            <a:ext cx="314325" cy="1822450"/>
          </a:xfrm>
          <a:prstGeom prst="rightBrace">
            <a:avLst>
              <a:gd name="adj1" fmla="val 48316"/>
              <a:gd name="adj2" fmla="val 50000"/>
            </a:avLst>
          </a:prstGeom>
          <a:solidFill>
            <a:srgbClr val="EAEAEA"/>
          </a:soli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5" name="AutoShape 22"/>
          <p:cNvSpPr>
            <a:spLocks/>
          </p:cNvSpPr>
          <p:nvPr/>
        </p:nvSpPr>
        <p:spPr bwMode="auto">
          <a:xfrm rot="5400000" flipV="1">
            <a:off x="7581900" y="2965451"/>
            <a:ext cx="390525" cy="1974850"/>
          </a:xfrm>
          <a:prstGeom prst="rightBrace">
            <a:avLst>
              <a:gd name="adj1" fmla="val 42141"/>
              <a:gd name="adj2" fmla="val 50000"/>
            </a:avLst>
          </a:prstGeom>
          <a:solidFill>
            <a:srgbClr val="66CCFF"/>
          </a:soli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Step 2:  Analysis</a:t>
            </a:r>
          </a:p>
        </p:txBody>
      </p:sp>
      <p:sp>
        <p:nvSpPr>
          <p:cNvPr id="22531" name="Rectangle 100"/>
          <p:cNvSpPr>
            <a:spLocks noChangeArrowheads="1"/>
          </p:cNvSpPr>
          <p:nvPr/>
        </p:nvSpPr>
        <p:spPr bwMode="auto">
          <a:xfrm>
            <a:off x="233363" y="2376488"/>
            <a:ext cx="2570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/>
              <a:t>Systems for Reporting on Numbers of</a:t>
            </a:r>
          </a:p>
        </p:txBody>
      </p:sp>
      <p:sp>
        <p:nvSpPr>
          <p:cNvPr id="22532" name="Rectangle 102"/>
          <p:cNvSpPr>
            <a:spLocks noChangeArrowheads="1"/>
          </p:cNvSpPr>
          <p:nvPr/>
        </p:nvSpPr>
        <p:spPr bwMode="auto">
          <a:xfrm>
            <a:off x="233363" y="3035300"/>
            <a:ext cx="2570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/>
              <a:t>Systems for Reporting on Numbers of</a:t>
            </a:r>
          </a:p>
        </p:txBody>
      </p:sp>
      <p:sp>
        <p:nvSpPr>
          <p:cNvPr id="22533" name="Rectangle 104"/>
          <p:cNvSpPr>
            <a:spLocks noChangeArrowheads="1"/>
          </p:cNvSpPr>
          <p:nvPr/>
        </p:nvSpPr>
        <p:spPr bwMode="auto">
          <a:xfrm>
            <a:off x="233363" y="3632200"/>
            <a:ext cx="2570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/>
              <a:t>Systems for Reporting on Numbers of</a:t>
            </a:r>
          </a:p>
        </p:txBody>
      </p:sp>
      <p:sp>
        <p:nvSpPr>
          <p:cNvPr id="22534" name="Rectangle 105"/>
          <p:cNvSpPr>
            <a:spLocks noChangeArrowheads="1"/>
          </p:cNvSpPr>
          <p:nvPr/>
        </p:nvSpPr>
        <p:spPr bwMode="auto">
          <a:xfrm>
            <a:off x="247650" y="3773488"/>
            <a:ext cx="25574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/>
              <a:t>Individuals Trained for Health Facility-</a:t>
            </a:r>
          </a:p>
        </p:txBody>
      </p:sp>
      <p:sp>
        <p:nvSpPr>
          <p:cNvPr id="22535" name="Rectangle 107"/>
          <p:cNvSpPr>
            <a:spLocks noChangeArrowheads="1"/>
          </p:cNvSpPr>
          <p:nvPr/>
        </p:nvSpPr>
        <p:spPr bwMode="auto">
          <a:xfrm>
            <a:off x="233363" y="4370388"/>
            <a:ext cx="2570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/>
              <a:t>Systems for Reporting on Numbers of</a:t>
            </a:r>
          </a:p>
        </p:txBody>
      </p:sp>
      <p:grpSp>
        <p:nvGrpSpPr>
          <p:cNvPr id="22536" name="Group 1"/>
          <p:cNvGrpSpPr>
            <a:grpSpLocks/>
          </p:cNvGrpSpPr>
          <p:nvPr/>
        </p:nvGrpSpPr>
        <p:grpSpPr bwMode="auto">
          <a:xfrm>
            <a:off x="728663" y="1520825"/>
            <a:ext cx="7392987" cy="3835400"/>
            <a:chOff x="466725" y="1730375"/>
            <a:chExt cx="7657484" cy="4037886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862263" y="2230438"/>
              <a:ext cx="5110162" cy="331787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3376613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3884613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4398963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4906963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5421313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5927725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6442075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6950075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7464425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7972425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2862263" y="2230438"/>
              <a:ext cx="5110162" cy="3317875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2862263" y="2422525"/>
              <a:ext cx="1917700" cy="273050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2862263" y="3090863"/>
              <a:ext cx="852487" cy="263525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Rectangle 23"/>
            <p:cNvSpPr>
              <a:spLocks noChangeArrowheads="1"/>
            </p:cNvSpPr>
            <p:nvPr/>
          </p:nvSpPr>
          <p:spPr bwMode="auto">
            <a:xfrm>
              <a:off x="2862263" y="3749675"/>
              <a:ext cx="1704975" cy="271463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2862263" y="4416425"/>
              <a:ext cx="3833812" cy="263525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2862263" y="5075238"/>
              <a:ext cx="1895475" cy="271462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4779963" y="2422525"/>
              <a:ext cx="1274762" cy="27305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3714750" y="3090863"/>
              <a:ext cx="2551113" cy="26352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4567238" y="3749675"/>
              <a:ext cx="1135062" cy="27146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Rectangle 29"/>
            <p:cNvSpPr>
              <a:spLocks noChangeArrowheads="1"/>
            </p:cNvSpPr>
            <p:nvPr/>
          </p:nvSpPr>
          <p:spPr bwMode="auto">
            <a:xfrm>
              <a:off x="6696075" y="4416425"/>
              <a:ext cx="1276350" cy="26352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Rectangle 30"/>
            <p:cNvSpPr>
              <a:spLocks noChangeArrowheads="1"/>
            </p:cNvSpPr>
            <p:nvPr/>
          </p:nvSpPr>
          <p:spPr bwMode="auto">
            <a:xfrm>
              <a:off x="4757738" y="5075238"/>
              <a:ext cx="1458912" cy="27146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6054725" y="2422525"/>
              <a:ext cx="958850" cy="273050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32"/>
            <p:cNvSpPr>
              <a:spLocks noChangeArrowheads="1"/>
            </p:cNvSpPr>
            <p:nvPr/>
          </p:nvSpPr>
          <p:spPr bwMode="auto">
            <a:xfrm>
              <a:off x="6265863" y="3090863"/>
              <a:ext cx="854075" cy="263525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Rectangle 33"/>
            <p:cNvSpPr>
              <a:spLocks noChangeArrowheads="1"/>
            </p:cNvSpPr>
            <p:nvPr/>
          </p:nvSpPr>
          <p:spPr bwMode="auto">
            <a:xfrm>
              <a:off x="5702300" y="3749675"/>
              <a:ext cx="1698625" cy="271463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>
              <a:off x="6216650" y="5075238"/>
              <a:ext cx="1022350" cy="271462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Rectangle 35"/>
            <p:cNvSpPr>
              <a:spLocks noChangeArrowheads="1"/>
            </p:cNvSpPr>
            <p:nvPr/>
          </p:nvSpPr>
          <p:spPr bwMode="auto">
            <a:xfrm>
              <a:off x="7013575" y="2422525"/>
              <a:ext cx="958850" cy="27305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Rectangle 36"/>
            <p:cNvSpPr>
              <a:spLocks noChangeArrowheads="1"/>
            </p:cNvSpPr>
            <p:nvPr/>
          </p:nvSpPr>
          <p:spPr bwMode="auto">
            <a:xfrm>
              <a:off x="7119938" y="3090863"/>
              <a:ext cx="852487" cy="2635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7400925" y="3749675"/>
              <a:ext cx="571500" cy="27146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Rectangle 38"/>
            <p:cNvSpPr>
              <a:spLocks noChangeArrowheads="1"/>
            </p:cNvSpPr>
            <p:nvPr/>
          </p:nvSpPr>
          <p:spPr bwMode="auto">
            <a:xfrm>
              <a:off x="7239000" y="5075238"/>
              <a:ext cx="733425" cy="271462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2862263" y="5548313"/>
              <a:ext cx="5110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 flipV="1">
              <a:off x="2862263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 flipV="1">
              <a:off x="3376613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 flipV="1">
              <a:off x="3884613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4398963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 flipV="1">
              <a:off x="4906963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 flipV="1">
              <a:off x="5421313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 flipV="1">
              <a:off x="5927725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 flipV="1">
              <a:off x="6442075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6950075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 flipV="1">
              <a:off x="7464425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 flipV="1">
              <a:off x="7972425" y="5548313"/>
              <a:ext cx="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862263" y="2230438"/>
              <a:ext cx="0" cy="3317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833688" y="2230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2833688" y="28971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2833688" y="3556000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2833688" y="4222750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2833688" y="48815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2833688" y="5548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Rectangle 58"/>
            <p:cNvSpPr>
              <a:spLocks noChangeArrowheads="1"/>
            </p:cNvSpPr>
            <p:nvPr/>
          </p:nvSpPr>
          <p:spPr bwMode="auto">
            <a:xfrm>
              <a:off x="2144713" y="1730375"/>
              <a:ext cx="50547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ASSESSMENT OF HEALTH FACILITY-BASED REPORTING SYSTEM - </a:t>
              </a:r>
              <a:endParaRPr lang="en-US" sz="1200"/>
            </a:p>
          </p:txBody>
        </p:sp>
        <p:sp>
          <p:nvSpPr>
            <p:cNvPr id="22587" name="Rectangle 59"/>
            <p:cNvSpPr>
              <a:spLocks noChangeArrowheads="1"/>
            </p:cNvSpPr>
            <p:nvPr/>
          </p:nvSpPr>
          <p:spPr bwMode="auto">
            <a:xfrm>
              <a:off x="3857625" y="1928813"/>
              <a:ext cx="24837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i="1"/>
                <a:t>Distribution of Answer Categories</a:t>
              </a:r>
              <a:endParaRPr lang="en-US" sz="1200"/>
            </a:p>
          </p:txBody>
        </p:sp>
        <p:sp>
          <p:nvSpPr>
            <p:cNvPr id="22588" name="Rectangle 62"/>
            <p:cNvSpPr>
              <a:spLocks noChangeArrowheads="1"/>
            </p:cNvSpPr>
            <p:nvPr/>
          </p:nvSpPr>
          <p:spPr bwMode="auto">
            <a:xfrm>
              <a:off x="3308350" y="2001838"/>
              <a:ext cx="217488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Rectangle 64"/>
            <p:cNvSpPr>
              <a:spLocks noChangeArrowheads="1"/>
            </p:cNvSpPr>
            <p:nvPr/>
          </p:nvSpPr>
          <p:spPr bwMode="auto">
            <a:xfrm>
              <a:off x="3798888" y="24844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6</a:t>
              </a:r>
              <a:endParaRPr lang="en-US"/>
            </a:p>
          </p:txBody>
        </p:sp>
        <p:sp>
          <p:nvSpPr>
            <p:cNvPr id="22590" name="Rectangle 65"/>
            <p:cNvSpPr>
              <a:spLocks noChangeArrowheads="1"/>
            </p:cNvSpPr>
            <p:nvPr/>
          </p:nvSpPr>
          <p:spPr bwMode="auto">
            <a:xfrm>
              <a:off x="3263900" y="3152775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</a:t>
              </a:r>
              <a:endParaRPr lang="en-US"/>
            </a:p>
          </p:txBody>
        </p:sp>
        <p:sp>
          <p:nvSpPr>
            <p:cNvPr id="22591" name="Rectangle 66"/>
            <p:cNvSpPr>
              <a:spLocks noChangeArrowheads="1"/>
            </p:cNvSpPr>
            <p:nvPr/>
          </p:nvSpPr>
          <p:spPr bwMode="auto">
            <a:xfrm>
              <a:off x="3694113" y="3810000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3</a:t>
              </a:r>
              <a:endParaRPr lang="en-US"/>
            </a:p>
          </p:txBody>
        </p:sp>
        <p:sp>
          <p:nvSpPr>
            <p:cNvPr id="22592" name="Rectangle 67"/>
            <p:cNvSpPr>
              <a:spLocks noChangeArrowheads="1"/>
            </p:cNvSpPr>
            <p:nvPr/>
          </p:nvSpPr>
          <p:spPr bwMode="auto">
            <a:xfrm>
              <a:off x="4757738" y="44783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3</a:t>
              </a:r>
              <a:endParaRPr lang="en-US"/>
            </a:p>
          </p:txBody>
        </p:sp>
        <p:sp>
          <p:nvSpPr>
            <p:cNvPr id="22593" name="Rectangle 68"/>
            <p:cNvSpPr>
              <a:spLocks noChangeArrowheads="1"/>
            </p:cNvSpPr>
            <p:nvPr/>
          </p:nvSpPr>
          <p:spPr bwMode="auto">
            <a:xfrm>
              <a:off x="3757613" y="513556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13</a:t>
              </a:r>
              <a:endParaRPr lang="en-US"/>
            </a:p>
          </p:txBody>
        </p:sp>
        <p:sp>
          <p:nvSpPr>
            <p:cNvPr id="22594" name="Rectangle 69"/>
            <p:cNvSpPr>
              <a:spLocks noChangeArrowheads="1"/>
            </p:cNvSpPr>
            <p:nvPr/>
          </p:nvSpPr>
          <p:spPr bwMode="auto">
            <a:xfrm>
              <a:off x="5392738" y="24844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4</a:t>
              </a:r>
              <a:endParaRPr lang="en-US"/>
            </a:p>
          </p:txBody>
        </p:sp>
        <p:sp>
          <p:nvSpPr>
            <p:cNvPr id="22595" name="Rectangle 70"/>
            <p:cNvSpPr>
              <a:spLocks noChangeArrowheads="1"/>
            </p:cNvSpPr>
            <p:nvPr/>
          </p:nvSpPr>
          <p:spPr bwMode="auto">
            <a:xfrm>
              <a:off x="4970463" y="3152775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3</a:t>
              </a:r>
              <a:endParaRPr lang="en-US"/>
            </a:p>
          </p:txBody>
        </p:sp>
        <p:sp>
          <p:nvSpPr>
            <p:cNvPr id="22596" name="Rectangle 71"/>
            <p:cNvSpPr>
              <a:spLocks noChangeArrowheads="1"/>
            </p:cNvSpPr>
            <p:nvPr/>
          </p:nvSpPr>
          <p:spPr bwMode="auto">
            <a:xfrm>
              <a:off x="5110163" y="3810000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2</a:t>
              </a:r>
              <a:endParaRPr lang="en-US"/>
            </a:p>
          </p:txBody>
        </p:sp>
        <p:sp>
          <p:nvSpPr>
            <p:cNvPr id="22597" name="Rectangle 72"/>
            <p:cNvSpPr>
              <a:spLocks noChangeArrowheads="1"/>
            </p:cNvSpPr>
            <p:nvPr/>
          </p:nvSpPr>
          <p:spPr bwMode="auto">
            <a:xfrm>
              <a:off x="7310438" y="44783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</a:t>
              </a:r>
              <a:endParaRPr lang="en-US"/>
            </a:p>
          </p:txBody>
        </p:sp>
        <p:sp>
          <p:nvSpPr>
            <p:cNvPr id="22598" name="Rectangle 73"/>
            <p:cNvSpPr>
              <a:spLocks noChangeArrowheads="1"/>
            </p:cNvSpPr>
            <p:nvPr/>
          </p:nvSpPr>
          <p:spPr bwMode="auto">
            <a:xfrm>
              <a:off x="5435600" y="513556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10</a:t>
              </a:r>
              <a:endParaRPr lang="en-US"/>
            </a:p>
          </p:txBody>
        </p:sp>
        <p:sp>
          <p:nvSpPr>
            <p:cNvPr id="22599" name="Rectangle 74"/>
            <p:cNvSpPr>
              <a:spLocks noChangeArrowheads="1"/>
            </p:cNvSpPr>
            <p:nvPr/>
          </p:nvSpPr>
          <p:spPr bwMode="auto">
            <a:xfrm>
              <a:off x="6513513" y="24844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3</a:t>
              </a:r>
              <a:endParaRPr lang="en-US"/>
            </a:p>
          </p:txBody>
        </p:sp>
        <p:sp>
          <p:nvSpPr>
            <p:cNvPr id="22600" name="Rectangle 75"/>
            <p:cNvSpPr>
              <a:spLocks noChangeArrowheads="1"/>
            </p:cNvSpPr>
            <p:nvPr/>
          </p:nvSpPr>
          <p:spPr bwMode="auto">
            <a:xfrm>
              <a:off x="6669088" y="3152775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</a:t>
              </a:r>
              <a:endParaRPr lang="en-US"/>
            </a:p>
          </p:txBody>
        </p:sp>
        <p:sp>
          <p:nvSpPr>
            <p:cNvPr id="22601" name="Rectangle 76"/>
            <p:cNvSpPr>
              <a:spLocks noChangeArrowheads="1"/>
            </p:cNvSpPr>
            <p:nvPr/>
          </p:nvSpPr>
          <p:spPr bwMode="auto">
            <a:xfrm>
              <a:off x="6527800" y="3810000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3</a:t>
              </a:r>
              <a:endParaRPr lang="en-US"/>
            </a:p>
          </p:txBody>
        </p:sp>
        <p:sp>
          <p:nvSpPr>
            <p:cNvPr id="22602" name="Rectangle 77"/>
            <p:cNvSpPr>
              <a:spLocks noChangeArrowheads="1"/>
            </p:cNvSpPr>
            <p:nvPr/>
          </p:nvSpPr>
          <p:spPr bwMode="auto">
            <a:xfrm>
              <a:off x="7951788" y="44783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0</a:t>
              </a:r>
              <a:endParaRPr lang="en-US"/>
            </a:p>
          </p:txBody>
        </p:sp>
        <p:sp>
          <p:nvSpPr>
            <p:cNvPr id="22603" name="Rectangle 78"/>
            <p:cNvSpPr>
              <a:spLocks noChangeArrowheads="1"/>
            </p:cNvSpPr>
            <p:nvPr/>
          </p:nvSpPr>
          <p:spPr bwMode="auto">
            <a:xfrm>
              <a:off x="6704013" y="5135563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7</a:t>
              </a:r>
              <a:endParaRPr lang="en-US"/>
            </a:p>
          </p:txBody>
        </p:sp>
        <p:sp>
          <p:nvSpPr>
            <p:cNvPr id="22604" name="Rectangle 79"/>
            <p:cNvSpPr>
              <a:spLocks noChangeArrowheads="1"/>
            </p:cNvSpPr>
            <p:nvPr/>
          </p:nvSpPr>
          <p:spPr bwMode="auto">
            <a:xfrm>
              <a:off x="7472363" y="24844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3</a:t>
              </a:r>
              <a:endParaRPr lang="en-US"/>
            </a:p>
          </p:txBody>
        </p:sp>
        <p:sp>
          <p:nvSpPr>
            <p:cNvPr id="22605" name="Rectangle 80"/>
            <p:cNvSpPr>
              <a:spLocks noChangeArrowheads="1"/>
            </p:cNvSpPr>
            <p:nvPr/>
          </p:nvSpPr>
          <p:spPr bwMode="auto">
            <a:xfrm>
              <a:off x="7521575" y="3152775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</a:t>
              </a:r>
              <a:endParaRPr lang="en-US"/>
            </a:p>
          </p:txBody>
        </p:sp>
        <p:sp>
          <p:nvSpPr>
            <p:cNvPr id="22606" name="Rectangle 81"/>
            <p:cNvSpPr>
              <a:spLocks noChangeArrowheads="1"/>
            </p:cNvSpPr>
            <p:nvPr/>
          </p:nvSpPr>
          <p:spPr bwMode="auto">
            <a:xfrm>
              <a:off x="7662863" y="3810000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</a:t>
              </a:r>
              <a:endParaRPr lang="en-US"/>
            </a:p>
          </p:txBody>
        </p:sp>
        <p:sp>
          <p:nvSpPr>
            <p:cNvPr id="22607" name="Rectangle 82"/>
            <p:cNvSpPr>
              <a:spLocks noChangeArrowheads="1"/>
            </p:cNvSpPr>
            <p:nvPr/>
          </p:nvSpPr>
          <p:spPr bwMode="auto">
            <a:xfrm>
              <a:off x="7951788" y="44783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0</a:t>
              </a:r>
              <a:endParaRPr lang="en-US"/>
            </a:p>
          </p:txBody>
        </p:sp>
        <p:sp>
          <p:nvSpPr>
            <p:cNvPr id="22608" name="Rectangle 83"/>
            <p:cNvSpPr>
              <a:spLocks noChangeArrowheads="1"/>
            </p:cNvSpPr>
            <p:nvPr/>
          </p:nvSpPr>
          <p:spPr bwMode="auto">
            <a:xfrm>
              <a:off x="7585075" y="5135563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22609" name="Rectangle 84"/>
            <p:cNvSpPr>
              <a:spLocks noChangeArrowheads="1"/>
            </p:cNvSpPr>
            <p:nvPr/>
          </p:nvSpPr>
          <p:spPr bwMode="auto">
            <a:xfrm>
              <a:off x="7951788" y="24844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0</a:t>
              </a:r>
              <a:endParaRPr lang="en-US"/>
            </a:p>
          </p:txBody>
        </p:sp>
        <p:sp>
          <p:nvSpPr>
            <p:cNvPr id="22610" name="Rectangle 85"/>
            <p:cNvSpPr>
              <a:spLocks noChangeArrowheads="1"/>
            </p:cNvSpPr>
            <p:nvPr/>
          </p:nvSpPr>
          <p:spPr bwMode="auto">
            <a:xfrm>
              <a:off x="7951788" y="3152775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0</a:t>
              </a:r>
              <a:endParaRPr lang="en-US"/>
            </a:p>
          </p:txBody>
        </p:sp>
        <p:sp>
          <p:nvSpPr>
            <p:cNvPr id="22611" name="Rectangle 86"/>
            <p:cNvSpPr>
              <a:spLocks noChangeArrowheads="1"/>
            </p:cNvSpPr>
            <p:nvPr/>
          </p:nvSpPr>
          <p:spPr bwMode="auto">
            <a:xfrm>
              <a:off x="7951788" y="3810000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0</a:t>
              </a:r>
              <a:endParaRPr lang="en-US"/>
            </a:p>
          </p:txBody>
        </p:sp>
        <p:sp>
          <p:nvSpPr>
            <p:cNvPr id="22612" name="Rectangle 87"/>
            <p:cNvSpPr>
              <a:spLocks noChangeArrowheads="1"/>
            </p:cNvSpPr>
            <p:nvPr/>
          </p:nvSpPr>
          <p:spPr bwMode="auto">
            <a:xfrm>
              <a:off x="7951788" y="44783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0</a:t>
              </a:r>
              <a:endParaRPr lang="en-US"/>
            </a:p>
          </p:txBody>
        </p:sp>
        <p:sp>
          <p:nvSpPr>
            <p:cNvPr id="22613" name="Rectangle 88"/>
            <p:cNvSpPr>
              <a:spLocks noChangeArrowheads="1"/>
            </p:cNvSpPr>
            <p:nvPr/>
          </p:nvSpPr>
          <p:spPr bwMode="auto">
            <a:xfrm>
              <a:off x="7951788" y="5135563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0</a:t>
              </a:r>
              <a:endParaRPr lang="en-US"/>
            </a:p>
          </p:txBody>
        </p:sp>
        <p:sp>
          <p:nvSpPr>
            <p:cNvPr id="22614" name="Rectangle 89"/>
            <p:cNvSpPr>
              <a:spLocks noChangeArrowheads="1"/>
            </p:cNvSpPr>
            <p:nvPr/>
          </p:nvSpPr>
          <p:spPr bwMode="auto">
            <a:xfrm>
              <a:off x="2798763" y="5645150"/>
              <a:ext cx="14908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0%</a:t>
              </a:r>
              <a:endParaRPr lang="en-US"/>
            </a:p>
          </p:txBody>
        </p:sp>
        <p:sp>
          <p:nvSpPr>
            <p:cNvPr id="22615" name="Rectangle 90"/>
            <p:cNvSpPr>
              <a:spLocks noChangeArrowheads="1"/>
            </p:cNvSpPr>
            <p:nvPr/>
          </p:nvSpPr>
          <p:spPr bwMode="auto">
            <a:xfrm>
              <a:off x="3292475" y="5645150"/>
              <a:ext cx="20478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10%</a:t>
              </a:r>
              <a:endParaRPr lang="en-US"/>
            </a:p>
          </p:txBody>
        </p:sp>
        <p:sp>
          <p:nvSpPr>
            <p:cNvPr id="22616" name="Rectangle 91"/>
            <p:cNvSpPr>
              <a:spLocks noChangeArrowheads="1"/>
            </p:cNvSpPr>
            <p:nvPr/>
          </p:nvSpPr>
          <p:spPr bwMode="auto">
            <a:xfrm>
              <a:off x="3798888" y="5645150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20%</a:t>
              </a:r>
              <a:endParaRPr lang="en-US"/>
            </a:p>
          </p:txBody>
        </p:sp>
        <p:sp>
          <p:nvSpPr>
            <p:cNvPr id="22617" name="Rectangle 92"/>
            <p:cNvSpPr>
              <a:spLocks noChangeArrowheads="1"/>
            </p:cNvSpPr>
            <p:nvPr/>
          </p:nvSpPr>
          <p:spPr bwMode="auto">
            <a:xfrm>
              <a:off x="4314825" y="5645150"/>
              <a:ext cx="20478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30%</a:t>
              </a:r>
              <a:endParaRPr lang="en-US"/>
            </a:p>
          </p:txBody>
        </p:sp>
        <p:sp>
          <p:nvSpPr>
            <p:cNvPr id="22618" name="Rectangle 93"/>
            <p:cNvSpPr>
              <a:spLocks noChangeArrowheads="1"/>
            </p:cNvSpPr>
            <p:nvPr/>
          </p:nvSpPr>
          <p:spPr bwMode="auto">
            <a:xfrm>
              <a:off x="4821238" y="5645150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40%</a:t>
              </a:r>
              <a:endParaRPr lang="en-US"/>
            </a:p>
          </p:txBody>
        </p:sp>
        <p:sp>
          <p:nvSpPr>
            <p:cNvPr id="22619" name="Rectangle 94"/>
            <p:cNvSpPr>
              <a:spLocks noChangeArrowheads="1"/>
            </p:cNvSpPr>
            <p:nvPr/>
          </p:nvSpPr>
          <p:spPr bwMode="auto">
            <a:xfrm>
              <a:off x="5335588" y="5645150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50%</a:t>
              </a:r>
              <a:endParaRPr lang="en-US"/>
            </a:p>
          </p:txBody>
        </p:sp>
        <p:sp>
          <p:nvSpPr>
            <p:cNvPr id="22620" name="Rectangle 95"/>
            <p:cNvSpPr>
              <a:spLocks noChangeArrowheads="1"/>
            </p:cNvSpPr>
            <p:nvPr/>
          </p:nvSpPr>
          <p:spPr bwMode="auto">
            <a:xfrm>
              <a:off x="5843588" y="5645150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60%</a:t>
              </a:r>
              <a:endParaRPr lang="en-US"/>
            </a:p>
          </p:txBody>
        </p:sp>
        <p:sp>
          <p:nvSpPr>
            <p:cNvPr id="22621" name="Rectangle 96"/>
            <p:cNvSpPr>
              <a:spLocks noChangeArrowheads="1"/>
            </p:cNvSpPr>
            <p:nvPr/>
          </p:nvSpPr>
          <p:spPr bwMode="auto">
            <a:xfrm>
              <a:off x="6357938" y="5645150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70%</a:t>
              </a:r>
              <a:endParaRPr lang="en-US"/>
            </a:p>
          </p:txBody>
        </p:sp>
        <p:sp>
          <p:nvSpPr>
            <p:cNvPr id="22622" name="Rectangle 97"/>
            <p:cNvSpPr>
              <a:spLocks noChangeArrowheads="1"/>
            </p:cNvSpPr>
            <p:nvPr/>
          </p:nvSpPr>
          <p:spPr bwMode="auto">
            <a:xfrm>
              <a:off x="6865938" y="5645150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80%</a:t>
              </a:r>
              <a:endParaRPr lang="en-US"/>
            </a:p>
          </p:txBody>
        </p:sp>
        <p:sp>
          <p:nvSpPr>
            <p:cNvPr id="22623" name="Rectangle 98"/>
            <p:cNvSpPr>
              <a:spLocks noChangeArrowheads="1"/>
            </p:cNvSpPr>
            <p:nvPr/>
          </p:nvSpPr>
          <p:spPr bwMode="auto">
            <a:xfrm>
              <a:off x="7380288" y="5645150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90%</a:t>
              </a:r>
              <a:endParaRPr lang="en-US"/>
            </a:p>
          </p:txBody>
        </p:sp>
        <p:sp>
          <p:nvSpPr>
            <p:cNvPr id="22624" name="Rectangle 99"/>
            <p:cNvSpPr>
              <a:spLocks noChangeArrowheads="1"/>
            </p:cNvSpPr>
            <p:nvPr/>
          </p:nvSpPr>
          <p:spPr bwMode="auto">
            <a:xfrm>
              <a:off x="7859713" y="5645150"/>
              <a:ext cx="2644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100%</a:t>
              </a:r>
              <a:endParaRPr lang="en-US"/>
            </a:p>
          </p:txBody>
        </p:sp>
        <p:sp>
          <p:nvSpPr>
            <p:cNvPr id="22625" name="Rectangle 101"/>
            <p:cNvSpPr>
              <a:spLocks noChangeArrowheads="1"/>
            </p:cNvSpPr>
            <p:nvPr/>
          </p:nvSpPr>
          <p:spPr bwMode="auto">
            <a:xfrm>
              <a:off x="642938" y="2517775"/>
              <a:ext cx="11317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People Reached</a:t>
              </a:r>
            </a:p>
          </p:txBody>
        </p:sp>
        <p:sp>
          <p:nvSpPr>
            <p:cNvPr id="22626" name="Rectangle 103"/>
            <p:cNvSpPr>
              <a:spLocks noChangeArrowheads="1"/>
            </p:cNvSpPr>
            <p:nvPr/>
          </p:nvSpPr>
          <p:spPr bwMode="auto">
            <a:xfrm>
              <a:off x="466725" y="3176588"/>
              <a:ext cx="171361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Commodities Distributed </a:t>
              </a:r>
            </a:p>
          </p:txBody>
        </p:sp>
        <p:sp>
          <p:nvSpPr>
            <p:cNvPr id="22627" name="Rectangle 106"/>
            <p:cNvSpPr>
              <a:spLocks noChangeArrowheads="1"/>
            </p:cNvSpPr>
            <p:nvPr/>
          </p:nvSpPr>
          <p:spPr bwMode="auto">
            <a:xfrm>
              <a:off x="585788" y="3913188"/>
              <a:ext cx="13385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based Interventions</a:t>
              </a:r>
            </a:p>
          </p:txBody>
        </p:sp>
        <p:sp>
          <p:nvSpPr>
            <p:cNvPr id="22628" name="Rectangle 108"/>
            <p:cNvSpPr>
              <a:spLocks noChangeArrowheads="1"/>
            </p:cNvSpPr>
            <p:nvPr/>
          </p:nvSpPr>
          <p:spPr bwMode="auto">
            <a:xfrm>
              <a:off x="481013" y="4510088"/>
              <a:ext cx="17312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Service Points Supported</a:t>
              </a:r>
            </a:p>
          </p:txBody>
        </p:sp>
        <p:sp>
          <p:nvSpPr>
            <p:cNvPr id="22629" name="Rectangle 109"/>
            <p:cNvSpPr>
              <a:spLocks noChangeArrowheads="1"/>
            </p:cNvSpPr>
            <p:nvPr/>
          </p:nvSpPr>
          <p:spPr bwMode="auto">
            <a:xfrm>
              <a:off x="2074863" y="5145088"/>
              <a:ext cx="47609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OVERALL</a:t>
              </a:r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 M&amp;E best practice </a:t>
            </a:r>
            <a:r>
              <a:rPr lang="en-US" dirty="0" smtClean="0"/>
              <a:t>standards</a:t>
            </a:r>
          </a:p>
          <a:p>
            <a:endParaRPr lang="en-US" dirty="0" smtClean="0"/>
          </a:p>
          <a:p>
            <a:r>
              <a:rPr lang="en-US" dirty="0" smtClean="0"/>
              <a:t>Describe </a:t>
            </a:r>
            <a:r>
              <a:rPr lang="en-US" dirty="0" smtClean="0"/>
              <a:t>12 components </a:t>
            </a:r>
            <a:r>
              <a:rPr lang="en-US" dirty="0" smtClean="0"/>
              <a:t>of an M&amp;E </a:t>
            </a:r>
            <a:r>
              <a:rPr lang="en-US" dirty="0" smtClean="0"/>
              <a:t>System</a:t>
            </a:r>
          </a:p>
          <a:p>
            <a:endParaRPr lang="en-US" dirty="0" smtClean="0"/>
          </a:p>
          <a:p>
            <a:r>
              <a:rPr lang="en-US" dirty="0" smtClean="0"/>
              <a:t>Assess </a:t>
            </a:r>
            <a:r>
              <a:rPr lang="en-US" dirty="0" smtClean="0"/>
              <a:t>the </a:t>
            </a:r>
            <a:r>
              <a:rPr lang="en-US" dirty="0" smtClean="0"/>
              <a:t>M&amp;E Systems Strengthening </a:t>
            </a:r>
            <a:r>
              <a:rPr lang="en-US" dirty="0" smtClean="0"/>
              <a:t>Tool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501650" y="115888"/>
            <a:ext cx="8229600" cy="808037"/>
          </a:xfrm>
        </p:spPr>
        <p:txBody>
          <a:bodyPr/>
          <a:lstStyle/>
          <a:p>
            <a:pPr algn="ctr"/>
            <a:r>
              <a:rPr lang="en-US" smtClean="0"/>
              <a:t>Step 3:  Action Plan</a:t>
            </a:r>
          </a:p>
        </p:txBody>
      </p:sp>
      <p:grpSp>
        <p:nvGrpSpPr>
          <p:cNvPr id="23555" name="Group 1"/>
          <p:cNvGrpSpPr>
            <a:grpSpLocks/>
          </p:cNvGrpSpPr>
          <p:nvPr/>
        </p:nvGrpSpPr>
        <p:grpSpPr bwMode="auto">
          <a:xfrm>
            <a:off x="1041400" y="882650"/>
            <a:ext cx="7821613" cy="4708525"/>
            <a:chOff x="741363" y="1174750"/>
            <a:chExt cx="8357701" cy="4921250"/>
          </a:xfrm>
        </p:grpSpPr>
        <p:pic>
          <p:nvPicPr>
            <p:cNvPr id="2355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63" y="1174750"/>
              <a:ext cx="4038600" cy="492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57" name="AutoShape 6"/>
            <p:cNvSpPr>
              <a:spLocks/>
            </p:cNvSpPr>
            <p:nvPr/>
          </p:nvSpPr>
          <p:spPr bwMode="auto">
            <a:xfrm flipV="1">
              <a:off x="4945063" y="1498600"/>
              <a:ext cx="312737" cy="381000"/>
            </a:xfrm>
            <a:prstGeom prst="rightBrace">
              <a:avLst>
                <a:gd name="adj1" fmla="val 10152"/>
                <a:gd name="adj2" fmla="val 50000"/>
              </a:avLst>
            </a:prstGeom>
            <a:solidFill>
              <a:srgbClr val="EAEAEA"/>
            </a:soli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5362575" y="1511300"/>
              <a:ext cx="2890838" cy="31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Arial" charset="0"/>
                <a:buNone/>
              </a:pPr>
              <a:r>
                <a:rPr lang="en-US" sz="1600">
                  <a:cs typeface="Arial" charset="0"/>
                </a:rPr>
                <a:t>Strengths &amp; Weaknesses</a:t>
              </a:r>
            </a:p>
          </p:txBody>
        </p:sp>
        <p:sp>
          <p:nvSpPr>
            <p:cNvPr id="23559" name="Text Box 8"/>
            <p:cNvSpPr txBox="1">
              <a:spLocks noChangeArrowheads="1"/>
            </p:cNvSpPr>
            <p:nvPr/>
          </p:nvSpPr>
          <p:spPr bwMode="auto">
            <a:xfrm>
              <a:off x="5362575" y="1978606"/>
              <a:ext cx="3736489" cy="89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3300"/>
                </a:buClr>
                <a:buFont typeface="Arial" charset="0"/>
                <a:buNone/>
              </a:pPr>
              <a:r>
                <a:rPr lang="en-US" sz="1600">
                  <a:cs typeface="Arial" charset="0"/>
                </a:rPr>
                <a:t>Costed Action Plan &amp; list Strengthening Measures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FF3300"/>
                </a:buClr>
                <a:buFont typeface="Arial" charset="0"/>
                <a:buNone/>
              </a:pPr>
              <a:r>
                <a:rPr lang="en-US" sz="1600">
                  <a:cs typeface="Arial" charset="0"/>
                </a:rPr>
                <a:t>(Responsibility, Funding &amp; Timeline)</a:t>
              </a:r>
            </a:p>
          </p:txBody>
        </p:sp>
        <p:sp>
          <p:nvSpPr>
            <p:cNvPr id="23560" name="Text Box 9"/>
            <p:cNvSpPr txBox="1">
              <a:spLocks noChangeArrowheads="1"/>
            </p:cNvSpPr>
            <p:nvPr/>
          </p:nvSpPr>
          <p:spPr bwMode="auto">
            <a:xfrm>
              <a:off x="5362575" y="2933700"/>
              <a:ext cx="3125788" cy="328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Arial" charset="0"/>
                <a:buNone/>
              </a:pPr>
              <a:r>
                <a:rPr lang="en-US" sz="1600">
                  <a:cs typeface="Arial" charset="0"/>
                </a:rPr>
                <a:t>Other Relevant Comments</a:t>
              </a:r>
            </a:p>
          </p:txBody>
        </p:sp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5362575" y="3314700"/>
              <a:ext cx="3125788" cy="750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65000"/>
                </a:spcBef>
                <a:spcAft>
                  <a:spcPct val="10000"/>
                </a:spcAft>
                <a:buClr>
                  <a:srgbClr val="FF3300"/>
                </a:buClr>
                <a:buFont typeface="Arial" charset="0"/>
                <a:buNone/>
              </a:pPr>
              <a:r>
                <a:rPr lang="en-US" sz="1600">
                  <a:cs typeface="Arial" charset="0"/>
                </a:rPr>
                <a:t>Assessment Rating</a:t>
              </a:r>
            </a:p>
            <a:p>
              <a:pPr eaLnBrk="1" hangingPunct="1">
                <a:lnSpc>
                  <a:spcPct val="65000"/>
                </a:lnSpc>
                <a:spcBef>
                  <a:spcPct val="65000"/>
                </a:spcBef>
                <a:buClr>
                  <a:srgbClr val="FF3300"/>
                </a:buClr>
                <a:buFont typeface="Arial" charset="0"/>
                <a:buNone/>
              </a:pPr>
              <a:r>
                <a:rPr lang="en-US" sz="1600">
                  <a:cs typeface="Arial" charset="0"/>
                </a:rPr>
                <a:t>(A-No gaps, B- Minor gaps, C-Major gaps)</a:t>
              </a:r>
            </a:p>
          </p:txBody>
        </p:sp>
        <p:sp>
          <p:nvSpPr>
            <p:cNvPr id="23562" name="AutoShape 11"/>
            <p:cNvSpPr>
              <a:spLocks/>
            </p:cNvSpPr>
            <p:nvPr/>
          </p:nvSpPr>
          <p:spPr bwMode="auto">
            <a:xfrm flipV="1">
              <a:off x="4945063" y="2044700"/>
              <a:ext cx="312737" cy="762000"/>
            </a:xfrm>
            <a:prstGeom prst="rightBrace">
              <a:avLst>
                <a:gd name="adj1" fmla="val 20305"/>
                <a:gd name="adj2" fmla="val 50000"/>
              </a:avLst>
            </a:prstGeom>
            <a:solidFill>
              <a:srgbClr val="EAEAEA"/>
            </a:soli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63" name="AutoShape 12"/>
            <p:cNvSpPr>
              <a:spLocks/>
            </p:cNvSpPr>
            <p:nvPr/>
          </p:nvSpPr>
          <p:spPr bwMode="auto">
            <a:xfrm flipV="1">
              <a:off x="4945063" y="2971800"/>
              <a:ext cx="312737" cy="2286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rgbClr val="EAEAEA"/>
            </a:soli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64" name="AutoShape 13"/>
            <p:cNvSpPr>
              <a:spLocks/>
            </p:cNvSpPr>
            <p:nvPr/>
          </p:nvSpPr>
          <p:spPr bwMode="auto">
            <a:xfrm flipV="1">
              <a:off x="4957763" y="3365500"/>
              <a:ext cx="312737" cy="2286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rgbClr val="EAEAEA"/>
            </a:soli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65" name="Text Box 14"/>
            <p:cNvSpPr txBox="1">
              <a:spLocks noChangeArrowheads="1"/>
            </p:cNvSpPr>
            <p:nvPr/>
          </p:nvSpPr>
          <p:spPr bwMode="auto">
            <a:xfrm>
              <a:off x="5432913" y="4340225"/>
              <a:ext cx="1987550" cy="163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3300"/>
                </a:buClr>
                <a:buFont typeface="Arial" charset="0"/>
                <a:buNone/>
              </a:pPr>
              <a:r>
                <a:rPr lang="en-US" sz="1600">
                  <a:cs typeface="Arial" charset="0"/>
                </a:rPr>
                <a:t>Review and Verification</a:t>
              </a:r>
              <a:br>
                <a:rPr lang="en-US" sz="1600">
                  <a:cs typeface="Arial" charset="0"/>
                </a:rPr>
              </a:br>
              <a:r>
                <a:rPr lang="en-US" sz="1600">
                  <a:cs typeface="Arial" charset="0"/>
                </a:rPr>
                <a:t/>
              </a:r>
              <a:br>
                <a:rPr lang="en-US" sz="1600">
                  <a:cs typeface="Arial" charset="0"/>
                </a:rPr>
              </a:br>
              <a:r>
                <a:rPr lang="en-US" sz="1600">
                  <a:cs typeface="Arial" charset="0"/>
                </a:rPr>
                <a:t>(to be filled out by the organization reviewing the completed tool) </a:t>
              </a:r>
            </a:p>
          </p:txBody>
        </p:sp>
        <p:sp>
          <p:nvSpPr>
            <p:cNvPr id="23566" name="AutoShape 15"/>
            <p:cNvSpPr>
              <a:spLocks/>
            </p:cNvSpPr>
            <p:nvPr/>
          </p:nvSpPr>
          <p:spPr bwMode="auto">
            <a:xfrm flipV="1">
              <a:off x="4957763" y="3962400"/>
              <a:ext cx="312737" cy="2133600"/>
            </a:xfrm>
            <a:prstGeom prst="rightBrace">
              <a:avLst>
                <a:gd name="adj1" fmla="val 56853"/>
                <a:gd name="adj2" fmla="val 50000"/>
              </a:avLst>
            </a:prstGeom>
            <a:solidFill>
              <a:srgbClr val="66CCFF"/>
            </a:soli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13" y="160338"/>
            <a:ext cx="7762875" cy="1143000"/>
          </a:xfrm>
        </p:spPr>
        <p:txBody>
          <a:bodyPr/>
          <a:lstStyle/>
          <a:p>
            <a:pPr algn="ctr"/>
            <a:r>
              <a:rPr lang="en-US" sz="3200" smtClean="0"/>
              <a:t>Components of the M&amp;ESS Tool:</a:t>
            </a:r>
            <a:br>
              <a:rPr lang="en-US" sz="3200" smtClean="0"/>
            </a:br>
            <a:r>
              <a:rPr lang="en-US" sz="3200" smtClean="0"/>
              <a:t>M&amp;E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1301750"/>
            <a:ext cx="7762875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National strategy and national M&amp;E plan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Does it exist?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Program goals and objectives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In line with national strategy? Measurable &amp; time-bound?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M&amp;E Indicators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Clearly defined, specified data sources &amp; targets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Linked to national system?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Selected in concert with national/international guidelines?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Data dissemination &amp; transparency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Data shared effectively?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Sensitive data remain confidential?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M&amp;E budget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Sufficient funds for M&amp;E?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Components of the M&amp;ESS Tool:</a:t>
            </a:r>
            <a:br>
              <a:rPr lang="en-US" sz="3200" smtClean="0"/>
            </a:br>
            <a:r>
              <a:rPr lang="en-US" sz="3200" smtClean="0"/>
              <a:t>Data Management Capacities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Management Unit inputs for success</a:t>
            </a:r>
          </a:p>
          <a:p>
            <a:pPr lvl="1"/>
            <a:r>
              <a:rPr lang="en-US" smtClean="0"/>
              <a:t>Resources, procedures, skills, experience</a:t>
            </a:r>
          </a:p>
          <a:p>
            <a:pPr lvl="1"/>
            <a:r>
              <a:rPr lang="en-US" smtClean="0"/>
              <a:t>Feedback provided to reporting entities on quality of reports &amp; performance</a:t>
            </a:r>
          </a:p>
          <a:p>
            <a:r>
              <a:rPr lang="en-US" smtClean="0"/>
              <a:t>Oversight of sub-reporting entity</a:t>
            </a:r>
          </a:p>
          <a:p>
            <a:pPr lvl="1"/>
            <a:r>
              <a:rPr lang="en-US" smtClean="0"/>
              <a:t>Sufficient guidance &amp; support?</a:t>
            </a:r>
          </a:p>
          <a:p>
            <a:pPr lvl="1"/>
            <a:r>
              <a:rPr lang="en-US" smtClean="0"/>
              <a:t>Reports submitted on time &amp; error free?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Components of the M&amp;ESS Tool:</a:t>
            </a:r>
            <a:br>
              <a:rPr lang="en-US" sz="3200" smtClean="0"/>
            </a:br>
            <a:r>
              <a:rPr lang="en-US" sz="3200" smtClean="0"/>
              <a:t>Program area data reporting 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Numbers of people reached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Data collection &amp; reporting lead to quality data on numbers reached by the program?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Numbers of commodities distributed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Data collection &amp; reporting lead to quality data on numbers of commodities supplied by the program?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Numbers of people trained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Data collection &amp; reporting lead to quality data on numbers of people trained by the program?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Numbers of service points supported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Data collection &amp; reporting lead to quality data on numbers of service points/facilities supported by the program?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274638"/>
            <a:ext cx="7762875" cy="1143000"/>
          </a:xfrm>
        </p:spPr>
        <p:txBody>
          <a:bodyPr/>
          <a:lstStyle/>
          <a:p>
            <a:pPr algn="ctr"/>
            <a:r>
              <a:rPr lang="en-US" smtClean="0"/>
              <a:t>M&amp;ESS Tool Implementation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Stakeholder’s workshop</a:t>
            </a:r>
          </a:p>
          <a:p>
            <a:pPr lvl="1"/>
            <a:r>
              <a:rPr lang="en-US" dirty="0" smtClean="0"/>
              <a:t>Consensus among program implementers, donors and government players</a:t>
            </a:r>
          </a:p>
          <a:p>
            <a:pPr lvl="1"/>
            <a:r>
              <a:rPr lang="en-US" dirty="0" smtClean="0"/>
              <a:t>Promoting alignment and harmonization at country level</a:t>
            </a:r>
          </a:p>
          <a:p>
            <a:pPr lvl="1"/>
            <a:r>
              <a:rPr lang="en-US" dirty="0" smtClean="0"/>
              <a:t>Enable leverage of technical expertise</a:t>
            </a:r>
          </a:p>
          <a:p>
            <a:pPr lvl="1"/>
            <a:r>
              <a:rPr lang="en-US" dirty="0" smtClean="0"/>
              <a:t>Allow pooling of funding &amp; id of shared initiatives</a:t>
            </a:r>
          </a:p>
          <a:p>
            <a:r>
              <a:rPr lang="en-US" sz="2800" dirty="0" smtClean="0"/>
              <a:t>Relevant stakeholders – those that can provide </a:t>
            </a:r>
            <a:r>
              <a:rPr lang="en-US" sz="2800" dirty="0" smtClean="0">
                <a:solidFill>
                  <a:srgbClr val="FFFFCC"/>
                </a:solidFill>
              </a:rPr>
              <a:t>technical input</a:t>
            </a:r>
            <a:r>
              <a:rPr lang="en-US" sz="2800" dirty="0" smtClean="0"/>
              <a:t> or have </a:t>
            </a:r>
            <a:r>
              <a:rPr lang="en-US" sz="2800" dirty="0" smtClean="0">
                <a:solidFill>
                  <a:srgbClr val="FFFFCC"/>
                </a:solidFill>
              </a:rPr>
              <a:t>major investment</a:t>
            </a:r>
            <a:r>
              <a:rPr lang="en-US" sz="2800" dirty="0" smtClean="0"/>
              <a:t> in the country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6463" y="125413"/>
            <a:ext cx="7762875" cy="1143000"/>
          </a:xfrm>
        </p:spPr>
        <p:txBody>
          <a:bodyPr/>
          <a:lstStyle/>
          <a:p>
            <a:pPr algn="ctr"/>
            <a:r>
              <a:rPr lang="en-US" smtClean="0"/>
              <a:t>The M&amp;ESS Tool Workshop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1212850"/>
            <a:ext cx="8035925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Organization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GFATM: CCM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Others: Program overseers, whoever can gather stakeholders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Duration – 1-3 days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Participation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Program implementers, donors, managers, data collectors and users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Participants read and fill out tools before workshop*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Facilitation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M&amp;E expert, a trusted party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Funding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Various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88925" y="6315075"/>
            <a:ext cx="507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*This is the ideal; reading the Tool at a minimum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07950"/>
            <a:ext cx="7762875" cy="1143000"/>
          </a:xfrm>
        </p:spPr>
        <p:txBody>
          <a:bodyPr/>
          <a:lstStyle/>
          <a:p>
            <a:pPr algn="ctr"/>
            <a:r>
              <a:rPr lang="en-US" smtClean="0"/>
              <a:t>Outputs – Agreed Costed Plan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52525"/>
            <a:ext cx="7762875" cy="3962400"/>
          </a:xfrm>
        </p:spPr>
        <p:txBody>
          <a:bodyPr/>
          <a:lstStyle/>
          <a:p>
            <a:r>
              <a:rPr lang="en-US" smtClean="0"/>
              <a:t>Addresses strengths and weaknesses of M&amp;E system</a:t>
            </a:r>
          </a:p>
          <a:p>
            <a:r>
              <a:rPr lang="en-US" smtClean="0"/>
              <a:t>Identifies needs for technical support</a:t>
            </a:r>
          </a:p>
          <a:p>
            <a:r>
              <a:rPr lang="en-US" smtClean="0"/>
              <a:t>Identifies funding needs and sources for described gaps</a:t>
            </a:r>
          </a:p>
          <a:p>
            <a:r>
              <a:rPr lang="en-US" smtClean="0"/>
              <a:t>Builds consensus, strengthens “Third One”</a:t>
            </a:r>
          </a:p>
          <a:p>
            <a:r>
              <a:rPr lang="en-US" smtClean="0"/>
              <a:t>Specifically</a:t>
            </a:r>
          </a:p>
          <a:p>
            <a:pPr lvl="1"/>
            <a:r>
              <a:rPr lang="en-US" smtClean="0"/>
              <a:t>Revision of M&amp;E Plan, budget and workplan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Implementing the Tool &amp; developing an action plan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350" y="592138"/>
            <a:ext cx="8510588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MEASURE Evaluation is a MEASURE project funded by the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U.S. Agency for International Development and implemented 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the Carolina Population Center at the University of North Carolina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at Chapel Hill in partnership with Futures Group International,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ICF Macro, John Snow, Inc., Management Sciences for Health,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and Tulane University. Views expressed in this presentation do not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necessarily reflect the views of USAID or the U.S. Government.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MEASURE Evaluation is the USAID Global Health Bureau's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primary vehicle for supporting improvements in monitoring 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evaluation in population, health and nutrition worldwide.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Session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M&amp;E best practices</a:t>
            </a:r>
          </a:p>
          <a:p>
            <a:r>
              <a:rPr lang="en-US" dirty="0" smtClean="0"/>
              <a:t>12 Components </a:t>
            </a:r>
            <a:r>
              <a:rPr lang="en-US" dirty="0" smtClean="0"/>
              <a:t>of a fully functional M&amp;E system</a:t>
            </a:r>
          </a:p>
          <a:p>
            <a:r>
              <a:rPr lang="en-US" dirty="0" smtClean="0"/>
              <a:t>Introduce M&amp;E Systems Strengthening Tool</a:t>
            </a:r>
          </a:p>
          <a:p>
            <a:r>
              <a:rPr lang="en-US" dirty="0" smtClean="0">
                <a:solidFill>
                  <a:srgbClr val="FF5050"/>
                </a:solidFill>
              </a:rPr>
              <a:t>Activity: Implementing the Tool</a:t>
            </a:r>
          </a:p>
          <a:p>
            <a:endParaRPr lang="en-US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M&amp;E Best Practices – </a:t>
            </a:r>
            <a:br>
              <a:rPr lang="en-US" dirty="0" smtClean="0"/>
            </a:br>
            <a:r>
              <a:rPr lang="en-US" dirty="0" smtClean="0"/>
              <a:t>Three Ones</a:t>
            </a:r>
            <a:r>
              <a:rPr lang="en-US" baseline="30000" dirty="0" smtClean="0"/>
              <a:t>1,2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Introduced in 2004</a:t>
            </a:r>
          </a:p>
          <a:p>
            <a:r>
              <a:rPr lang="en-US" dirty="0" smtClean="0"/>
              <a:t>One agreed HIV/AIDS action framework</a:t>
            </a:r>
          </a:p>
          <a:p>
            <a:pPr lvl="1"/>
            <a:r>
              <a:rPr lang="en-US" dirty="0" smtClean="0"/>
              <a:t>Rationale for exceptional AIDS action</a:t>
            </a:r>
          </a:p>
          <a:p>
            <a:r>
              <a:rPr lang="en-US" dirty="0" smtClean="0"/>
              <a:t>One National AIDS Coordinating Authority</a:t>
            </a:r>
          </a:p>
          <a:p>
            <a:pPr lvl="1"/>
            <a:r>
              <a:rPr lang="en-US" dirty="0" smtClean="0"/>
              <a:t>National ownership: who is included</a:t>
            </a:r>
          </a:p>
          <a:p>
            <a:r>
              <a:rPr lang="en-US" dirty="0" smtClean="0"/>
              <a:t>One agreed country level M&amp;E System</a:t>
            </a:r>
          </a:p>
          <a:p>
            <a:pPr lvl="1"/>
            <a:r>
              <a:rPr lang="en-US" dirty="0" smtClean="0"/>
              <a:t>Accountability: who is accountable to </a:t>
            </a:r>
            <a:r>
              <a:rPr lang="en-US" dirty="0" smtClean="0"/>
              <a:t>whom</a:t>
            </a:r>
          </a:p>
          <a:p>
            <a:pPr lvl="1"/>
            <a:r>
              <a:rPr lang="en-US" dirty="0" smtClean="0"/>
              <a:t>Weakest of the 3 Ones</a:t>
            </a:r>
            <a:endParaRPr lang="en-US" dirty="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325" y="5794375"/>
            <a:ext cx="38258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100" baseline="30000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UNAIDS. 2004.  “Three Ones” key principals.  Conference paper 1, Washington consultation 25-04-04</a:t>
            </a:r>
          </a:p>
          <a:p>
            <a:pPr>
              <a:defRPr/>
            </a:pPr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100" baseline="300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UNAIDS.  2004.  Clearing the common ground for the “Three Ones”.  Conference paper 2, Washington consultation 25-04-04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Ones applicable to any level of M&amp;E system</a:t>
            </a:r>
            <a:r>
              <a:rPr lang="en-US" baseline="30000" dirty="0" smtClean="0"/>
              <a:t>1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99140"/>
              </p:ext>
            </p:extLst>
          </p:nvPr>
        </p:nvGraphicFramePr>
        <p:xfrm>
          <a:off x="923925" y="1600197"/>
          <a:ext cx="7762876" cy="321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531"/>
                <a:gridCol w="3844345"/>
              </a:tblGrid>
              <a:tr h="643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 M&amp;E System</a:t>
                      </a:r>
                      <a:endParaRPr lang="en-US" dirty="0"/>
                    </a:p>
                  </a:txBody>
                  <a:tcPr/>
                </a:tc>
              </a:tr>
              <a:tr h="643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UNGASS reporting every 2 years</a:t>
                      </a:r>
                      <a:endParaRPr lang="en-US" dirty="0"/>
                    </a:p>
                  </a:txBody>
                  <a:tcPr/>
                </a:tc>
              </a:tr>
              <a:tr h="643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 M&amp;E system</a:t>
                      </a:r>
                      <a:endParaRPr lang="en-US" dirty="0"/>
                    </a:p>
                  </a:txBody>
                  <a:tcPr/>
                </a:tc>
              </a:tr>
              <a:tr h="643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 level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M&amp;E systems feeding into national system</a:t>
                      </a:r>
                      <a:endParaRPr lang="en-US" dirty="0"/>
                    </a:p>
                  </a:txBody>
                  <a:tcPr/>
                </a:tc>
              </a:tr>
              <a:tr h="643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level </a:t>
                      </a:r>
                      <a:r>
                        <a:rPr lang="en-US" dirty="0" smtClean="0"/>
                        <a:t>M&amp;E systems feeding into regional/national system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5867400"/>
            <a:ext cx="2073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FFFFF"/>
                </a:solidFill>
              </a:rPr>
              <a:t>Source: Binagwaho and Gorgens, 2007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245" y="5867400"/>
            <a:ext cx="289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Marelize </a:t>
            </a:r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Gorgens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-Albino, The World Bank Global AIDS M&amp;E Team (GAMET)</a:t>
            </a:r>
          </a:p>
          <a:p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1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50813"/>
            <a:ext cx="8229600" cy="944562"/>
          </a:xfrm>
        </p:spPr>
        <p:txBody>
          <a:bodyPr/>
          <a:lstStyle/>
          <a:p>
            <a:pPr algn="ctr"/>
            <a:r>
              <a:rPr lang="en-US" sz="3200" smtClean="0"/>
              <a:t>One agreed National M&amp;E Framework</a:t>
            </a:r>
            <a:r>
              <a:rPr lang="en-US" sz="3200" baseline="30000" smtClean="0"/>
              <a:t>1,2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0541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Multiple systems exist; no functional “best practice” model yet accepted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Result: hampered M&amp;E efforts &amp; low data quality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Global level </a:t>
            </a:r>
            <a:r>
              <a:rPr lang="en-US" sz="2000" dirty="0" smtClean="0"/>
              <a:t>harmonization needed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Agreement among global partners on reporting protocols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Core national system linked to M&amp;E Framework (NAC leadership)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Monitor progress towards controlling epidemic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Agreed strategies for data quality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Assess existing M&amp;E systems, consensus on improvement, increase data quality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Investment in national capacity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Building human capacity to meet national M&amp;E needs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6063" y="5781675"/>
            <a:ext cx="36845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100" baseline="30000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UNAIDS. 2004.  “Three Ones” key principals.  Conference paper 1, Washington consultation 25-04-04;</a:t>
            </a:r>
          </a:p>
          <a:p>
            <a:pPr>
              <a:defRPr/>
            </a:pPr>
            <a:r>
              <a:rPr lang="en-US" sz="1100" baseline="300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UNAIDS.</a:t>
            </a:r>
          </a:p>
          <a:p>
            <a:pPr>
              <a:defRPr/>
            </a:pPr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 2004.  Clearing the common ground for the “Three Ones”.  Conference paper 2, Washington consultation 25-04-04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222250"/>
            <a:ext cx="8124825" cy="1143000"/>
          </a:xfrm>
        </p:spPr>
        <p:txBody>
          <a:bodyPr/>
          <a:lstStyle/>
          <a:p>
            <a:pPr algn="ctr"/>
            <a:r>
              <a:rPr lang="en-US" sz="3200" smtClean="0"/>
              <a:t>Common M&amp;E Framework: </a:t>
            </a:r>
            <a:br>
              <a:rPr lang="en-US" sz="3200" smtClean="0"/>
            </a:br>
            <a:r>
              <a:rPr lang="en-US" sz="3200" smtClean="0"/>
              <a:t>Country/Donor Basic Information Needs</a:t>
            </a:r>
            <a:r>
              <a:rPr lang="en-US" sz="3200" baseline="30000" smtClean="0"/>
              <a:t>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476375"/>
            <a:ext cx="8404225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What is happening with the epidemic?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Can people protect themselves/others from transmission?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Knowledge, skills, available interventions &amp; their impact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Are infected people receiving quality treatment?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Monitoring adherence and quality of care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Are affected families receiving services, especially OVCs?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Are pregnant women using services to reduce MTCT?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Are resources being spent in right places for most effective activities to reach set targets?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What is impact on health/other social sectors as result of epidemic and response?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31763" y="5929313"/>
            <a:ext cx="3705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aseline="30000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</a:rPr>
              <a:t>UNAIDS. 2004.  Clearing the common ground for the “Three Ones”.  Conference paper 2, Washington consultation 25-04-04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Components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5" y="1352282"/>
            <a:ext cx="7762875" cy="4210318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An organizing framework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Map all aspects of the HIV M&amp;E system to the 12 components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All partners, including UNAIDS, USG, </a:t>
            </a:r>
            <a:r>
              <a:rPr lang="en-US" sz="2400" dirty="0" smtClean="0"/>
              <a:t>the GFATM &amp;</a:t>
            </a:r>
            <a:r>
              <a:rPr lang="en-US" sz="2400" dirty="0" smtClean="0"/>
              <a:t> others have agreed on the 12 components as an organizing framework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2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12 </a:t>
            </a:r>
            <a:r>
              <a:rPr lang="en-US" dirty="0" smtClean="0"/>
              <a:t>Components of an M&amp;E System</a:t>
            </a:r>
            <a:r>
              <a:rPr lang="en-US" baseline="30000" dirty="0" smtClean="0"/>
              <a:t>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1423988"/>
            <a:ext cx="7762875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GAMET* defined </a:t>
            </a:r>
            <a:r>
              <a:rPr lang="en-US" dirty="0" smtClean="0"/>
              <a:t>11 components </a:t>
            </a:r>
            <a:r>
              <a:rPr lang="en-US" dirty="0" smtClean="0"/>
              <a:t>of a fully functional HIV M&amp;E </a:t>
            </a:r>
            <a:r>
              <a:rPr lang="en-US" dirty="0" smtClean="0"/>
              <a:t>System, went to 12</a:t>
            </a:r>
            <a:endParaRPr lang="en-US" dirty="0" smtClean="0"/>
          </a:p>
          <a:p>
            <a:r>
              <a:rPr lang="en-US" dirty="0" smtClean="0"/>
              <a:t>Goals of a national HIV M&amp;E System</a:t>
            </a:r>
          </a:p>
          <a:p>
            <a:pPr lvl="1"/>
            <a:r>
              <a:rPr lang="en-US" dirty="0" smtClean="0"/>
              <a:t>Track the epidemic</a:t>
            </a:r>
          </a:p>
          <a:p>
            <a:pPr lvl="1"/>
            <a:r>
              <a:rPr lang="en-US" dirty="0" smtClean="0"/>
              <a:t>Track drivers of the epidemic</a:t>
            </a:r>
          </a:p>
          <a:p>
            <a:pPr lvl="1"/>
            <a:r>
              <a:rPr lang="en-US" dirty="0" smtClean="0"/>
              <a:t>Track effectiveness &amp; efficiency of response (results of services/interventions)</a:t>
            </a:r>
          </a:p>
          <a:p>
            <a:pPr lvl="1"/>
            <a:r>
              <a:rPr lang="en-US" dirty="0" smtClean="0"/>
              <a:t>Determine extent of response (who is doing what, where)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5848350"/>
            <a:ext cx="3851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aseline="30000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Görgens-Albino, </a:t>
            </a:r>
            <a:r>
              <a:rPr lang="en-US" sz="1000" dirty="0" err="1">
                <a:solidFill>
                  <a:schemeClr val="tx2">
                    <a:lumMod val="10000"/>
                  </a:schemeClr>
                </a:solidFill>
              </a:rPr>
              <a:t>Marelize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 &amp; </a:t>
            </a:r>
            <a:r>
              <a:rPr lang="en-US" sz="1000" dirty="0" err="1">
                <a:solidFill>
                  <a:schemeClr val="tx2">
                    <a:lumMod val="10000"/>
                  </a:schemeClr>
                </a:solidFill>
              </a:rPr>
              <a:t>Masauso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10000"/>
                  </a:schemeClr>
                </a:solidFill>
              </a:rPr>
              <a:t>Nzima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.  2006.  Eleven components of a fully functional HIV M&amp;E system. </a:t>
            </a:r>
            <a:r>
              <a:rPr lang="en-US" sz="1000" i="1" dirty="0">
                <a:solidFill>
                  <a:schemeClr val="tx2">
                    <a:lumMod val="10000"/>
                  </a:schemeClr>
                </a:solidFill>
              </a:rPr>
              <a:t>HIV/AIDS M&amp;E – Getting Results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 Report series. *Global AIDS Monitoring and Evaluation TEAM (GAMET), CDC.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SURE_Eval_slide_template-1">
  <a:themeElements>
    <a:clrScheme name="MEASURE_Eval_slide_template-1 1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C0C0C0"/>
      </a:hlink>
      <a:folHlink>
        <a:srgbClr val="2B3585"/>
      </a:folHlink>
    </a:clrScheme>
    <a:fontScheme name="MEASURE_Eval_slide_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ASURE_Eval_slide_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SURE_Eval_slide_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SURE_Eval_slide_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SURE_Eval_slide_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SURE_Eval_slide_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SURE_Eval_slide_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1F78"/>
        </a:accent1>
        <a:accent2>
          <a:srgbClr val="19938A"/>
        </a:accent2>
        <a:accent3>
          <a:srgbClr val="FFFFFF"/>
        </a:accent3>
        <a:accent4>
          <a:srgbClr val="000000"/>
        </a:accent4>
        <a:accent5>
          <a:srgbClr val="AAABBE"/>
        </a:accent5>
        <a:accent6>
          <a:srgbClr val="16857D"/>
        </a:accent6>
        <a:hlink>
          <a:srgbClr val="8C1431"/>
        </a:hlink>
        <a:folHlink>
          <a:srgbClr val="946D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SURE_Eval_slide_template-1 14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DDDDDD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1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C0C0C0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SURE_Eval_slide_template-1 1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C0C0C0"/>
        </a:hlink>
        <a:folHlink>
          <a:srgbClr val="2B3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EASURE_Eval_slide_template-1">
  <a:themeElements>
    <a:clrScheme name="2_MEASURE_Eval_slide_template-1 1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C0C0C0"/>
      </a:hlink>
      <a:folHlink>
        <a:srgbClr val="2B3585"/>
      </a:folHlink>
    </a:clrScheme>
    <a:fontScheme name="2_MEASURE_Eval_slide_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EASURE_Eval_slide_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ASURE_Eval_slide_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ASURE_Eval_slide_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ASURE_Eval_slide_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ASURE_Eval_slide_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ASURE_Eval_slide_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1F78"/>
        </a:accent1>
        <a:accent2>
          <a:srgbClr val="19938A"/>
        </a:accent2>
        <a:accent3>
          <a:srgbClr val="FFFFFF"/>
        </a:accent3>
        <a:accent4>
          <a:srgbClr val="000000"/>
        </a:accent4>
        <a:accent5>
          <a:srgbClr val="AAABBE"/>
        </a:accent5>
        <a:accent6>
          <a:srgbClr val="16857D"/>
        </a:accent6>
        <a:hlink>
          <a:srgbClr val="8C1431"/>
        </a:hlink>
        <a:folHlink>
          <a:srgbClr val="946D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ASURE_Eval_slide_template-1 14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DDDDDD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1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C0C0C0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SURE_Eval_slide_template-1 1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C0C0C0"/>
        </a:hlink>
        <a:folHlink>
          <a:srgbClr val="2B3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MEASURE_Eval_slide_template-1</Template>
  <TotalTime>252</TotalTime>
  <Words>1657</Words>
  <Application>Microsoft Office PowerPoint</Application>
  <PresentationFormat>On-screen Show (4:3)</PresentationFormat>
  <Paragraphs>289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Wingdings</vt:lpstr>
      <vt:lpstr>Wingdings 2</vt:lpstr>
      <vt:lpstr>Palatino</vt:lpstr>
      <vt:lpstr>MEASURE_Eval_slide_template-1</vt:lpstr>
      <vt:lpstr>2_MEASURE_Eval_slide_template-1</vt:lpstr>
      <vt:lpstr>Custom Design</vt:lpstr>
      <vt:lpstr>M&amp;E Systems Assessment </vt:lpstr>
      <vt:lpstr>Learning Objectives</vt:lpstr>
      <vt:lpstr>Session Overview</vt:lpstr>
      <vt:lpstr>M&amp;E Best Practices –  Three Ones1,2</vt:lpstr>
      <vt:lpstr>Three Ones applicable to any level of M&amp;E system1</vt:lpstr>
      <vt:lpstr>One agreed National M&amp;E Framework1,2</vt:lpstr>
      <vt:lpstr>Common M&amp;E Framework:  Country/Donor Basic Information Needs1</vt:lpstr>
      <vt:lpstr>12 Components Framework</vt:lpstr>
      <vt:lpstr>12 Components of an M&amp;E System1</vt:lpstr>
      <vt:lpstr>12 Components of an M&amp;E System</vt:lpstr>
      <vt:lpstr>M&amp;E Systems Strengthening Tool</vt:lpstr>
      <vt:lpstr>The Monitoring &amp; Evaluation Systems Strengthening Tool1</vt:lpstr>
      <vt:lpstr>M&amp;ESS Tool:  Harmonized tool jointly developed</vt:lpstr>
      <vt:lpstr>Expected Benefits from M&amp;ESS Tool</vt:lpstr>
      <vt:lpstr>The M&amp;ESS Tool Assesses 3 Areas (all 12 components:</vt:lpstr>
      <vt:lpstr>Assessment of Program Capacity to Collect, Analyze, Use and Report reliable M&amp;E data</vt:lpstr>
      <vt:lpstr>How does the M&amp;ESS Tool Work?</vt:lpstr>
      <vt:lpstr>Step 1:  Diagnosis</vt:lpstr>
      <vt:lpstr>Step 2:  Analysis</vt:lpstr>
      <vt:lpstr>Step 3:  Action Plan</vt:lpstr>
      <vt:lpstr>Components of the M&amp;ESS Tool: M&amp;E Plan</vt:lpstr>
      <vt:lpstr>Components of the M&amp;ESS Tool: Data Management Capacities</vt:lpstr>
      <vt:lpstr>Components of the M&amp;ESS Tool: Program area data reporting systems</vt:lpstr>
      <vt:lpstr>M&amp;ESS Tool Implementation</vt:lpstr>
      <vt:lpstr>The M&amp;ESS Tool Workshop</vt:lpstr>
      <vt:lpstr>Outputs – Agreed Costed Plan</vt:lpstr>
      <vt:lpstr>Activity</vt:lpstr>
      <vt:lpstr>PowerPoint Presentation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Carolina Population Center</dc:creator>
  <cp:lastModifiedBy>Shelah Bloom</cp:lastModifiedBy>
  <cp:revision>22</cp:revision>
  <dcterms:created xsi:type="dcterms:W3CDTF">2007-12-03T21:25:38Z</dcterms:created>
  <dcterms:modified xsi:type="dcterms:W3CDTF">2011-02-14T18:12:41Z</dcterms:modified>
</cp:coreProperties>
</file>